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7" r:id="rId3"/>
    <p:sldId id="303" r:id="rId4"/>
    <p:sldId id="257" r:id="rId5"/>
    <p:sldId id="279" r:id="rId6"/>
    <p:sldId id="290" r:id="rId7"/>
    <p:sldId id="291" r:id="rId8"/>
    <p:sldId id="292" r:id="rId9"/>
    <p:sldId id="293" r:id="rId10"/>
    <p:sldId id="294" r:id="rId11"/>
    <p:sldId id="282" r:id="rId12"/>
    <p:sldId id="296" r:id="rId13"/>
    <p:sldId id="295" r:id="rId14"/>
    <p:sldId id="297" r:id="rId15"/>
    <p:sldId id="298" r:id="rId16"/>
    <p:sldId id="299" r:id="rId17"/>
    <p:sldId id="269" r:id="rId18"/>
  </p:sldIdLst>
  <p:sldSz cx="18288000" cy="10287000"/>
  <p:notesSz cx="6858000" cy="9144000"/>
  <p:embeddedFontLst>
    <p:embeddedFont>
      <p:font typeface="Arial Bold" panose="020B0604020202020204" charset="0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B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0" autoAdjust="0"/>
    <p:restoredTop sz="93975" autoAdjust="0"/>
  </p:normalViewPr>
  <p:slideViewPr>
    <p:cSldViewPr>
      <p:cViewPr varScale="1">
        <p:scale>
          <a:sx n="57" d="100"/>
          <a:sy n="57" d="100"/>
        </p:scale>
        <p:origin x="600" y="1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01_Dokumenty\DOKUMENTY_pracovne\PROJEKTY\Rok%202026\01A-P-26_MTH%20St.Tura_SZP\4_Vypocty_RACEN\CTZ_St.Tura_Prevadzkove%20priebehy_B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01_Dokumenty\DOKUMENTY_pracovne\PROJEKTY\Rok%202026\01A-P-26_MTH%20St.Tura_SZP\4_Vypocty_RACEN\CTZ_St.Tura_Prevadzkove%20priebehy_B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142180503299157"/>
          <c:y val="8.947573517596015E-2"/>
          <c:w val="0.80428416275551773"/>
          <c:h val="0.79210808080808082"/>
        </c:manualLayout>
      </c:layout>
      <c:barChart>
        <c:barDir val="col"/>
        <c:grouping val="stacked"/>
        <c:varyColors val="0"/>
        <c:ser>
          <c:idx val="0"/>
          <c:order val="0"/>
          <c:tx>
            <c:v>Ohrev TV</c:v>
          </c:tx>
          <c:spPr>
            <a:solidFill>
              <a:schemeClr val="accent5">
                <a:lumMod val="75000"/>
              </a:schemeClr>
            </a:solidFill>
            <a:ln w="9525">
              <a:solidFill>
                <a:schemeClr val="accent5">
                  <a:lumMod val="50000"/>
                </a:schemeClr>
              </a:solidFill>
            </a:ln>
          </c:spPr>
          <c:invertIfNegative val="0"/>
          <c:val>
            <c:numRef>
              <c:f>'1_TE_bilancie'!$L$8:$L$19</c:f>
              <c:numCache>
                <c:formatCode>#\ ##0.000</c:formatCode>
                <c:ptCount val="12"/>
                <c:pt idx="0">
                  <c:v>458.47700000000003</c:v>
                </c:pt>
                <c:pt idx="1">
                  <c:v>435.11200000000002</c:v>
                </c:pt>
                <c:pt idx="2">
                  <c:v>484.25299999999999</c:v>
                </c:pt>
                <c:pt idx="3">
                  <c:v>441.03199999999998</c:v>
                </c:pt>
                <c:pt idx="4">
                  <c:v>406.40000000000003</c:v>
                </c:pt>
                <c:pt idx="5">
                  <c:v>378.22</c:v>
                </c:pt>
                <c:pt idx="6">
                  <c:v>360.14699999999999</c:v>
                </c:pt>
                <c:pt idx="7">
                  <c:v>369.74599999999998</c:v>
                </c:pt>
                <c:pt idx="8">
                  <c:v>351.63499999999999</c:v>
                </c:pt>
                <c:pt idx="9">
                  <c:v>414.81600000000003</c:v>
                </c:pt>
                <c:pt idx="10">
                  <c:v>391.26799999999997</c:v>
                </c:pt>
                <c:pt idx="11">
                  <c:v>503.65999999999997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41-4D06-A894-9C99D413407D}"/>
            </c:ext>
          </c:extLst>
        </c:ser>
        <c:ser>
          <c:idx val="5"/>
          <c:order val="1"/>
          <c:tx>
            <c:v>VYK</c:v>
          </c:tx>
          <c:spPr>
            <a:solidFill>
              <a:schemeClr val="accent6">
                <a:lumMod val="75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c:spPr>
          <c:invertIfNegative val="0"/>
          <c:val>
            <c:numRef>
              <c:f>'1_TE_bilancie'!$K$8:$K$19</c:f>
              <c:numCache>
                <c:formatCode>#\ ##0.000</c:formatCode>
                <c:ptCount val="12"/>
                <c:pt idx="0">
                  <c:v>1910.2359999999999</c:v>
                </c:pt>
                <c:pt idx="1">
                  <c:v>1599.9779999999998</c:v>
                </c:pt>
                <c:pt idx="2">
                  <c:v>1208.67</c:v>
                </c:pt>
                <c:pt idx="3">
                  <c:v>623.38700000000006</c:v>
                </c:pt>
                <c:pt idx="4">
                  <c:v>165.01700000000002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24.512</c:v>
                </c:pt>
                <c:pt idx="9">
                  <c:v>747.06500000000005</c:v>
                </c:pt>
                <c:pt idx="10">
                  <c:v>1353.366</c:v>
                </c:pt>
                <c:pt idx="11">
                  <c:v>2084.085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41-4D06-A894-9C99D41340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96253232"/>
        <c:axId val="386417320"/>
        <c:extLst>
          <c:ext xmlns:c15="http://schemas.microsoft.com/office/drawing/2012/chart" uri="{02D57815-91ED-43cb-92C2-25804820EDAC}">
            <c15:filteredBarSeries>
              <c15:ser>
                <c:idx val="1"/>
                <c:order val="2"/>
                <c:tx>
                  <c:v>"PK-DK+DS"</c:v>
                </c:tx>
                <c:spPr>
                  <a:solidFill>
                    <a:schemeClr val="tx2">
                      <a:lumMod val="60000"/>
                      <a:lumOff val="40000"/>
                    </a:schemeClr>
                  </a:solidFill>
                  <a:ln w="9525">
                    <a:solidFill>
                      <a:schemeClr val="accent5">
                        <a:lumMod val="50000"/>
                      </a:schemeClr>
                    </a:solidFill>
                  </a:ln>
                </c:spPr>
                <c:invertIfNegative val="0"/>
                <c:val>
                  <c:numRef>
                    <c:extLst>
                      <c:ext uri="{02D57815-91ED-43cb-92C2-25804820EDAC}">
                        <c15:formulaRef>
                          <c15:sqref>'1_TE_bilancie'!$J$8:$J$19</c15:sqref>
                        </c15:formulaRef>
                      </c:ext>
                    </c:extLst>
                    <c:numCache>
                      <c:formatCode>#\ ##0.000</c:formatCode>
                      <c:ptCount val="12"/>
                      <c:pt idx="0">
                        <c:v>25.517000000000003</c:v>
                      </c:pt>
                      <c:pt idx="1">
                        <c:v>19.526999999999997</c:v>
                      </c:pt>
                      <c:pt idx="2">
                        <c:v>15.44</c:v>
                      </c:pt>
                      <c:pt idx="3">
                        <c:v>7.6660000000000004</c:v>
                      </c:pt>
                      <c:pt idx="4">
                        <c:v>3.0129999999999999</c:v>
                      </c:pt>
                      <c:pt idx="5">
                        <c:v>1.617</c:v>
                      </c:pt>
                      <c:pt idx="6">
                        <c:v>1.46</c:v>
                      </c:pt>
                      <c:pt idx="7">
                        <c:v>1.5429999999999999</c:v>
                      </c:pt>
                      <c:pt idx="8">
                        <c:v>1.78</c:v>
                      </c:pt>
                      <c:pt idx="9">
                        <c:v>8.7029999999999994</c:v>
                      </c:pt>
                      <c:pt idx="10">
                        <c:v>17.690000000000001</c:v>
                      </c:pt>
                      <c:pt idx="11">
                        <c:v>25.245999999999999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4B41-4D06-A894-9C99D413407D}"/>
                  </c:ext>
                </c:extLst>
              </c15:ser>
            </c15:filteredBarSeries>
          </c:ext>
        </c:extLst>
      </c:barChart>
      <c:catAx>
        <c:axId val="1962532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sk-SK" sz="1600" b="1"/>
                  <a:t>mesiac</a:t>
                </a:r>
              </a:p>
            </c:rich>
          </c:tx>
          <c:layout>
            <c:manualLayout>
              <c:xMode val="edge"/>
              <c:yMode val="edge"/>
              <c:x val="0.5159299048724334"/>
              <c:y val="0.946372670135725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k-SK"/>
          </a:p>
        </c:txPr>
        <c:crossAx val="386417320"/>
        <c:crosses val="autoZero"/>
        <c:auto val="1"/>
        <c:lblAlgn val="ctr"/>
        <c:lblOffset val="100"/>
        <c:noMultiLvlLbl val="0"/>
      </c:catAx>
      <c:valAx>
        <c:axId val="38641732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600"/>
                </a:pPr>
                <a:r>
                  <a:rPr lang="sk-SK" sz="1600" b="1"/>
                  <a:t>Potreba tepla  (MWh)</a:t>
                </a:r>
              </a:p>
            </c:rich>
          </c:tx>
          <c:layout>
            <c:manualLayout>
              <c:xMode val="edge"/>
              <c:yMode val="edge"/>
              <c:x val="1.1429211070521342E-2"/>
              <c:y val="0.30848954214432689"/>
            </c:manualLayout>
          </c:layout>
          <c:overlay val="0"/>
        </c:title>
        <c:numFmt formatCode="#\ ##0.00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k-SK"/>
          </a:p>
        </c:txPr>
        <c:crossAx val="196253232"/>
        <c:crosses val="autoZero"/>
        <c:crossBetween val="between"/>
      </c:valAx>
      <c:spPr>
        <a:ln w="3175"/>
      </c:spPr>
    </c:plotArea>
    <c:legend>
      <c:legendPos val="t"/>
      <c:legendEntry>
        <c:idx val="0"/>
        <c:txPr>
          <a:bodyPr/>
          <a:lstStyle/>
          <a:p>
            <a:pPr>
              <a:defRPr sz="1600"/>
            </a:pPr>
            <a:endParaRPr lang="sk-SK"/>
          </a:p>
        </c:txPr>
      </c:legendEntry>
      <c:legendEntry>
        <c:idx val="1"/>
        <c:txPr>
          <a:bodyPr/>
          <a:lstStyle/>
          <a:p>
            <a:pPr>
              <a:defRPr sz="1600"/>
            </a:pPr>
            <a:endParaRPr lang="sk-SK"/>
          </a:p>
        </c:txPr>
      </c:legendEntry>
      <c:layout>
        <c:manualLayout>
          <c:xMode val="edge"/>
          <c:yMode val="edge"/>
          <c:x val="0.41356347697917073"/>
          <c:y val="0.11417172948559096"/>
          <c:w val="0.31577078727228064"/>
          <c:h val="6.9868900316031921E-2"/>
        </c:manualLayout>
      </c:layout>
      <c:overlay val="0"/>
      <c:spPr>
        <a:solidFill>
          <a:schemeClr val="bg1"/>
        </a:solidFill>
        <a:ln>
          <a:solidFill>
            <a:srgbClr val="0070C0"/>
          </a:solidFill>
        </a:ln>
      </c:spPr>
      <c:txPr>
        <a:bodyPr/>
        <a:lstStyle/>
        <a:p>
          <a:pPr>
            <a:defRPr sz="1200"/>
          </a:pPr>
          <a:endParaRPr lang="sk-SK"/>
        </a:p>
      </c:txPr>
    </c:legend>
    <c:plotVisOnly val="1"/>
    <c:dispBlanksAs val="gap"/>
    <c:showDLblsOverMax val="0"/>
  </c:chart>
  <c:spPr>
    <a:noFill/>
    <a:ln w="12700">
      <a:solidFill>
        <a:schemeClr val="accent5">
          <a:lumMod val="75000"/>
        </a:schemeClr>
      </a:solidFill>
    </a:ln>
    <a:scene3d>
      <a:camera prst="orthographicFront"/>
      <a:lightRig rig="threePt" dir="t"/>
    </a:scene3d>
    <a:sp3d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k-SK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k-S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193397444171936"/>
          <c:y val="5.7587109647008403E-2"/>
          <c:w val="0.84397992771395369"/>
          <c:h val="0.84267651374581087"/>
        </c:manualLayout>
      </c:layout>
      <c:barChart>
        <c:barDir val="col"/>
        <c:grouping val="stacked"/>
        <c:varyColors val="0"/>
        <c:ser>
          <c:idx val="2"/>
          <c:order val="1"/>
          <c:tx>
            <c:v>VUKVET</c:v>
          </c:tx>
          <c:spPr>
            <a:solidFill>
              <a:schemeClr val="bg1">
                <a:lumMod val="50000"/>
              </a:schemeClr>
            </a:solidFill>
            <a:ln w="6350">
              <a:solidFill>
                <a:schemeClr val="accent5">
                  <a:lumMod val="50000"/>
                </a:schemeClr>
              </a:solidFill>
            </a:ln>
          </c:spPr>
          <c:invertIfNegative val="0"/>
          <c:val>
            <c:numRef>
              <c:f>'4_TE-EE_mesačne'!$C$149:$N$149</c:f>
              <c:numCache>
                <c:formatCode>#\ ##0.0</c:formatCode>
                <c:ptCount val="12"/>
                <c:pt idx="0">
                  <c:v>865.53599999999994</c:v>
                </c:pt>
                <c:pt idx="1">
                  <c:v>780.86399999999992</c:v>
                </c:pt>
                <c:pt idx="2">
                  <c:v>856.70399999999995</c:v>
                </c:pt>
                <c:pt idx="3">
                  <c:v>811.68</c:v>
                </c:pt>
                <c:pt idx="4">
                  <c:v>428.50799999999998</c:v>
                </c:pt>
                <c:pt idx="5">
                  <c:v>305.13600000000002</c:v>
                </c:pt>
                <c:pt idx="6">
                  <c:v>295.21199999999999</c:v>
                </c:pt>
                <c:pt idx="7">
                  <c:v>303.29999999999995</c:v>
                </c:pt>
                <c:pt idx="8">
                  <c:v>301.22399999999999</c:v>
                </c:pt>
                <c:pt idx="9">
                  <c:v>839.03999999999985</c:v>
                </c:pt>
                <c:pt idx="10">
                  <c:v>828.76799999999992</c:v>
                </c:pt>
                <c:pt idx="11">
                  <c:v>865.53599999999994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0B-4461-A8E9-615E24923E05}"/>
            </c:ext>
          </c:extLst>
        </c:ser>
        <c:ser>
          <c:idx val="4"/>
          <c:order val="2"/>
          <c:tx>
            <c:v>ODT</c:v>
          </c:tx>
          <c:spPr>
            <a:solidFill>
              <a:schemeClr val="accent1">
                <a:lumMod val="75000"/>
              </a:schemeClr>
            </a:solidFill>
            <a:ln w="6350">
              <a:solidFill>
                <a:schemeClr val="accent5">
                  <a:lumMod val="50000"/>
                </a:schemeClr>
              </a:solidFill>
            </a:ln>
          </c:spPr>
          <c:invertIfNegative val="0"/>
          <c:val>
            <c:numRef>
              <c:f>'4_TE-EE_mesačne'!$C$150:$N$150</c:f>
              <c:numCache>
                <c:formatCode>#\ ##0.0</c:formatCode>
                <c:ptCount val="12"/>
                <c:pt idx="0">
                  <c:v>144.25599999999997</c:v>
                </c:pt>
                <c:pt idx="1">
                  <c:v>130.14400000000001</c:v>
                </c:pt>
                <c:pt idx="2">
                  <c:v>142.78399999999999</c:v>
                </c:pt>
                <c:pt idx="3">
                  <c:v>135.28</c:v>
                </c:pt>
                <c:pt idx="4">
                  <c:v>71.417999999999992</c:v>
                </c:pt>
                <c:pt idx="5">
                  <c:v>50.856000000000002</c:v>
                </c:pt>
                <c:pt idx="6">
                  <c:v>49.201999999999998</c:v>
                </c:pt>
                <c:pt idx="7">
                  <c:v>50.55</c:v>
                </c:pt>
                <c:pt idx="8">
                  <c:v>50.204000000000001</c:v>
                </c:pt>
                <c:pt idx="9">
                  <c:v>139.83999999999997</c:v>
                </c:pt>
                <c:pt idx="10">
                  <c:v>138.12800000000001</c:v>
                </c:pt>
                <c:pt idx="11">
                  <c:v>144.25599999999997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0B-4461-A8E9-615E24923E05}"/>
            </c:ext>
          </c:extLst>
        </c:ser>
        <c:ser>
          <c:idx val="6"/>
          <c:order val="3"/>
          <c:tx>
            <c:v>OZE</c:v>
          </c:tx>
          <c:spPr>
            <a:solidFill>
              <a:srgbClr val="00B050"/>
            </a:solidFill>
            <a:ln w="6350">
              <a:solidFill>
                <a:schemeClr val="accent5">
                  <a:lumMod val="50000"/>
                </a:schemeClr>
              </a:solidFill>
            </a:ln>
          </c:spPr>
          <c:invertIfNegative val="0"/>
          <c:val>
            <c:numRef>
              <c:f>'4_TE-EE_mesačne'!$C$151:$N$151</c:f>
              <c:numCache>
                <c:formatCode>#\ ##0.0</c:formatCode>
                <c:ptCount val="12"/>
                <c:pt idx="0">
                  <c:v>95.59</c:v>
                </c:pt>
                <c:pt idx="1">
                  <c:v>84.320000000000007</c:v>
                </c:pt>
                <c:pt idx="2">
                  <c:v>90.33</c:v>
                </c:pt>
                <c:pt idx="3">
                  <c:v>90.809999999999988</c:v>
                </c:pt>
                <c:pt idx="4">
                  <c:v>71.482500000000002</c:v>
                </c:pt>
                <c:pt idx="5">
                  <c:v>22.214399999999998</c:v>
                </c:pt>
                <c:pt idx="6">
                  <c:v>15.697800000000001</c:v>
                </c:pt>
                <c:pt idx="7">
                  <c:v>15.881399999999998</c:v>
                </c:pt>
                <c:pt idx="8">
                  <c:v>24.697500000000002</c:v>
                </c:pt>
                <c:pt idx="9">
                  <c:v>119.11</c:v>
                </c:pt>
                <c:pt idx="10">
                  <c:v>105.91</c:v>
                </c:pt>
                <c:pt idx="11">
                  <c:v>103.32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30B-4461-A8E9-615E24923E05}"/>
            </c:ext>
          </c:extLst>
        </c:ser>
        <c:ser>
          <c:idx val="0"/>
          <c:order val="4"/>
          <c:tx>
            <c:v>CTZ-PK</c:v>
          </c:tx>
          <c:spPr>
            <a:solidFill>
              <a:schemeClr val="accent6">
                <a:lumMod val="60000"/>
                <a:lumOff val="40000"/>
                <a:alpha val="90000"/>
              </a:schemeClr>
            </a:solidFill>
            <a:ln w="6350">
              <a:solidFill>
                <a:schemeClr val="accent5">
                  <a:lumMod val="50000"/>
                </a:schemeClr>
              </a:solidFill>
            </a:ln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30B-4461-A8E9-615E24923E05}"/>
              </c:ext>
            </c:extLst>
          </c:dPt>
          <c:cat>
            <c:numRef>
              <c:f>'4_TE-EE_mesačne'!$C$3:$N$3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numCache>
            </c:numRef>
          </c:cat>
          <c:val>
            <c:numRef>
              <c:f>'4_TE-EE_mesačne'!$C$153:$N$153</c:f>
              <c:numCache>
                <c:formatCode>#\ ##0.0</c:formatCode>
                <c:ptCount val="12"/>
                <c:pt idx="0">
                  <c:v>1263.3309999999999</c:v>
                </c:pt>
                <c:pt idx="1">
                  <c:v>1039.7620000000002</c:v>
                </c:pt>
                <c:pt idx="2">
                  <c:v>603.10500000000047</c:v>
                </c:pt>
                <c:pt idx="3">
                  <c:v>26.648999999999887</c:v>
                </c:pt>
                <c:pt idx="4">
                  <c:v>8.5000000001400622E-3</c:v>
                </c:pt>
                <c:pt idx="5">
                  <c:v>1.3599999999996726E-2</c:v>
                </c:pt>
                <c:pt idx="6">
                  <c:v>3.5199999999974807E-2</c:v>
                </c:pt>
                <c:pt idx="7">
                  <c:v>1.4600000000029922E-2</c:v>
                </c:pt>
                <c:pt idx="8">
                  <c:v>2.149999999994634E-2</c:v>
                </c:pt>
                <c:pt idx="9">
                  <c:v>63.891000000000304</c:v>
                </c:pt>
                <c:pt idx="10">
                  <c:v>671.8280000000002</c:v>
                </c:pt>
                <c:pt idx="11">
                  <c:v>1474.6330000000005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30B-4461-A8E9-615E24923E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388655704"/>
        <c:axId val="388694432"/>
        <c:extLst>
          <c:ext xmlns:c15="http://schemas.microsoft.com/office/drawing/2012/chart" uri="{02D57815-91ED-43cb-92C2-25804820EDAC}">
            <c15:filteredBarSeries>
              <c15:ser>
                <c:idx val="1"/>
                <c:order val="0"/>
                <c:tx>
                  <c:v>VUKVET-nove</c:v>
                </c:tx>
                <c:spPr>
                  <a:solidFill>
                    <a:schemeClr val="accent5">
                      <a:lumMod val="75000"/>
                    </a:schemeClr>
                  </a:solidFill>
                  <a:ln w="12700">
                    <a:solidFill>
                      <a:schemeClr val="accent5">
                        <a:lumMod val="50000"/>
                      </a:schemeClr>
                    </a:solidFill>
                  </a:ln>
                </c:spPr>
                <c:invertIfNegative val="0"/>
                <c:val>
                  <c:numRef>
                    <c:extLst>
                      <c:ext uri="{02D57815-91ED-43cb-92C2-25804820EDAC}">
                        <c15:formulaRef>
                          <c15:sqref>'4_TE-EE_mesačne'!#REF!</c15:sqref>
                        </c15:formulaRef>
                      </c:ext>
                    </c:extLst>
                    <c:numCache>
                      <c:formatCode>#\ ##0.0</c:formatCode>
                      <c:ptCount val="12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A30B-4461-A8E9-615E24923E05}"/>
                  </c:ext>
                </c:extLst>
              </c15:ser>
            </c15:filteredBarSeries>
          </c:ext>
        </c:extLst>
      </c:barChart>
      <c:catAx>
        <c:axId val="388655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k-SK"/>
          </a:p>
        </c:txPr>
        <c:crossAx val="388694432"/>
        <c:crosses val="autoZero"/>
        <c:auto val="1"/>
        <c:lblAlgn val="ctr"/>
        <c:lblOffset val="100"/>
        <c:noMultiLvlLbl val="0"/>
      </c:catAx>
      <c:valAx>
        <c:axId val="388694432"/>
        <c:scaling>
          <c:orientation val="minMax"/>
        </c:scaling>
        <c:delete val="0"/>
        <c:axPos val="l"/>
        <c:majorGridlines>
          <c:spPr>
            <a:ln w="6350">
              <a:solidFill>
                <a:schemeClr val="tx1">
                  <a:tint val="75000"/>
                  <a:shade val="95000"/>
                  <a:satMod val="105000"/>
                  <a:alpha val="4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600"/>
                </a:pPr>
                <a:r>
                  <a:rPr lang="sk-SK" sz="1600" b="1"/>
                  <a:t>Krytie</a:t>
                </a:r>
                <a:r>
                  <a:rPr lang="sk-SK" sz="1600" b="1" baseline="0"/>
                  <a:t> výroby tepla zariadeniami (MWh)</a:t>
                </a:r>
                <a:endParaRPr lang="sk-SK" sz="1600" b="1"/>
              </a:p>
            </c:rich>
          </c:tx>
          <c:layout>
            <c:manualLayout>
              <c:xMode val="edge"/>
              <c:yMode val="edge"/>
              <c:x val="1.4171964615534169E-2"/>
              <c:y val="0.28170426136851195"/>
            </c:manualLayout>
          </c:layout>
          <c:overlay val="0"/>
          <c:spPr>
            <a:ln w="6350">
              <a:solidFill>
                <a:schemeClr val="tx1">
                  <a:tint val="75000"/>
                  <a:shade val="95000"/>
                  <a:satMod val="105000"/>
                </a:schemeClr>
              </a:solidFill>
            </a:ln>
          </c:spPr>
        </c:title>
        <c:numFmt formatCode="#\ ##0.0" sourceLinked="1"/>
        <c:majorTickMark val="out"/>
        <c:minorTickMark val="none"/>
        <c:tickLblPos val="nextTo"/>
        <c:spPr>
          <a:ln w="9525"/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k-SK"/>
          </a:p>
        </c:txPr>
        <c:crossAx val="388655704"/>
        <c:crosses val="autoZero"/>
        <c:crossBetween val="between"/>
      </c:valAx>
      <c:spPr>
        <a:ln w="3175"/>
      </c:spPr>
    </c:plotArea>
    <c:legend>
      <c:legendPos val="b"/>
      <c:legendEntry>
        <c:idx val="0"/>
        <c:txPr>
          <a:bodyPr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k-SK"/>
          </a:p>
        </c:txPr>
      </c:legendEntry>
      <c:legendEntry>
        <c:idx val="1"/>
        <c:txPr>
          <a:bodyPr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k-SK"/>
          </a:p>
        </c:txPr>
      </c:legendEntry>
      <c:legendEntry>
        <c:idx val="2"/>
        <c:txPr>
          <a:bodyPr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k-SK"/>
          </a:p>
        </c:txPr>
      </c:legendEntry>
      <c:legendEntry>
        <c:idx val="3"/>
        <c:txPr>
          <a:bodyPr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k-SK"/>
          </a:p>
        </c:txPr>
      </c:legendEntry>
      <c:layout>
        <c:manualLayout>
          <c:xMode val="edge"/>
          <c:yMode val="edge"/>
          <c:x val="0.31732692672168716"/>
          <c:y val="0.10453340775102604"/>
          <c:w val="0.44323665983218175"/>
          <c:h val="9.485147654505835E-2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sk-SK"/>
        </a:p>
      </c:txPr>
    </c:legend>
    <c:plotVisOnly val="1"/>
    <c:dispBlanksAs val="gap"/>
    <c:showDLblsOverMax val="0"/>
  </c:chart>
  <c:spPr>
    <a:ln w="12700">
      <a:solidFill>
        <a:schemeClr val="accent5">
          <a:lumMod val="50000"/>
        </a:schemeClr>
      </a:solidFill>
    </a:ln>
    <a:scene3d>
      <a:camera prst="orthographicFront"/>
      <a:lightRig rig="threePt" dir="t"/>
    </a:scene3d>
    <a:sp3d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k-SK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36029" y="4311105"/>
            <a:ext cx="16492322" cy="2180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500"/>
              </a:lnSpc>
            </a:pPr>
            <a:r>
              <a:rPr lang="sk-SK" sz="7200" b="1" spc="-304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MODERNIZÁCIA TEPELNÉHO HOSPODÁRSTVA</a:t>
            </a:r>
          </a:p>
          <a:p>
            <a:pPr algn="l">
              <a:lnSpc>
                <a:spcPts val="8500"/>
              </a:lnSpc>
            </a:pPr>
            <a:r>
              <a:rPr lang="sk-SK" sz="7200" b="1" spc="-304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V MESTE STARÁ TURÁ</a:t>
            </a:r>
          </a:p>
        </p:txBody>
      </p:sp>
      <p:sp>
        <p:nvSpPr>
          <p:cNvPr id="5" name="Freeform 5"/>
          <p:cNvSpPr/>
          <p:nvPr/>
        </p:nvSpPr>
        <p:spPr>
          <a:xfrm>
            <a:off x="532142" y="9496675"/>
            <a:ext cx="1890715" cy="945358"/>
          </a:xfrm>
          <a:custGeom>
            <a:avLst/>
            <a:gdLst/>
            <a:ahLst/>
            <a:cxnLst/>
            <a:rect l="l" t="t" r="r" b="b"/>
            <a:pathLst>
              <a:path w="1890715" h="945358">
                <a:moveTo>
                  <a:pt x="0" y="0"/>
                </a:moveTo>
                <a:lnTo>
                  <a:pt x="1890716" y="0"/>
                </a:lnTo>
                <a:lnTo>
                  <a:pt x="1890716" y="945358"/>
                </a:lnTo>
                <a:lnTo>
                  <a:pt x="0" y="945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AutoShape 7"/>
          <p:cNvSpPr/>
          <p:nvPr/>
        </p:nvSpPr>
        <p:spPr>
          <a:xfrm>
            <a:off x="0" y="9547640"/>
            <a:ext cx="18288000" cy="0"/>
          </a:xfrm>
          <a:prstGeom prst="line">
            <a:avLst/>
          </a:prstGeom>
          <a:ln w="9525" cap="flat">
            <a:solidFill>
              <a:srgbClr val="A6A6A6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17" name="Skupina 116"/>
          <p:cNvGrpSpPr/>
          <p:nvPr/>
        </p:nvGrpSpPr>
        <p:grpSpPr>
          <a:xfrm>
            <a:off x="-35101" y="-849095"/>
            <a:ext cx="18323101" cy="5550143"/>
            <a:chOff x="-35101" y="-849095"/>
            <a:chExt cx="18323101" cy="5550143"/>
          </a:xfrm>
        </p:grpSpPr>
        <p:cxnSp>
          <p:nvCxnSpPr>
            <p:cNvPr id="47" name="Rovná spojnica 46"/>
            <p:cNvCxnSpPr/>
            <p:nvPr/>
          </p:nvCxnSpPr>
          <p:spPr>
            <a:xfrm>
              <a:off x="7544816" y="188295"/>
              <a:ext cx="10743184" cy="3247067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Rovná spojnica 47"/>
            <p:cNvCxnSpPr/>
            <p:nvPr/>
          </p:nvCxnSpPr>
          <p:spPr>
            <a:xfrm flipH="1">
              <a:off x="-11501" y="188295"/>
              <a:ext cx="7555051" cy="1039833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Rovná spojnica 48"/>
            <p:cNvCxnSpPr/>
            <p:nvPr/>
          </p:nvCxnSpPr>
          <p:spPr>
            <a:xfrm>
              <a:off x="7615935" y="62466"/>
              <a:ext cx="10672065" cy="3055472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Rovná spojnica 49"/>
            <p:cNvCxnSpPr/>
            <p:nvPr/>
          </p:nvCxnSpPr>
          <p:spPr>
            <a:xfrm flipH="1">
              <a:off x="-21082" y="62466"/>
              <a:ext cx="7635751" cy="1004354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Rovná spojnica 50"/>
            <p:cNvCxnSpPr/>
            <p:nvPr/>
          </p:nvCxnSpPr>
          <p:spPr>
            <a:xfrm>
              <a:off x="7687054" y="-68537"/>
              <a:ext cx="10600946" cy="2857207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ovná spojnica 51"/>
            <p:cNvCxnSpPr/>
            <p:nvPr/>
          </p:nvCxnSpPr>
          <p:spPr>
            <a:xfrm flipH="1">
              <a:off x="-10235" y="-68537"/>
              <a:ext cx="7696023" cy="1007110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ovná spojnica 52"/>
            <p:cNvCxnSpPr/>
            <p:nvPr/>
          </p:nvCxnSpPr>
          <p:spPr>
            <a:xfrm>
              <a:off x="7758173" y="-193852"/>
              <a:ext cx="10529827" cy="2595807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Rovná spojnica 53"/>
            <p:cNvCxnSpPr/>
            <p:nvPr/>
          </p:nvCxnSpPr>
          <p:spPr>
            <a:xfrm flipH="1">
              <a:off x="-1266" y="-193852"/>
              <a:ext cx="7758173" cy="996881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Rovná spojnica 54"/>
            <p:cNvCxnSpPr/>
            <p:nvPr/>
          </p:nvCxnSpPr>
          <p:spPr>
            <a:xfrm>
              <a:off x="7466652" y="320898"/>
              <a:ext cx="10821348" cy="3431888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Rovná spojnica 55"/>
            <p:cNvCxnSpPr/>
            <p:nvPr/>
          </p:nvCxnSpPr>
          <p:spPr>
            <a:xfrm flipH="1">
              <a:off x="-22348" y="322423"/>
              <a:ext cx="7487494" cy="1037643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Rovná spojnica 56"/>
            <p:cNvCxnSpPr/>
            <p:nvPr/>
          </p:nvCxnSpPr>
          <p:spPr>
            <a:xfrm>
              <a:off x="7391775" y="450670"/>
              <a:ext cx="10896225" cy="3582277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Rovná spojnica 57"/>
            <p:cNvCxnSpPr/>
            <p:nvPr/>
          </p:nvCxnSpPr>
          <p:spPr>
            <a:xfrm flipH="1">
              <a:off x="-12767" y="450670"/>
              <a:ext cx="7403276" cy="1065680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ovná spojnica 58"/>
            <p:cNvCxnSpPr/>
            <p:nvPr/>
          </p:nvCxnSpPr>
          <p:spPr>
            <a:xfrm>
              <a:off x="7321923" y="575833"/>
              <a:ext cx="10966077" cy="3691703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Rovná spojnica 59"/>
            <p:cNvCxnSpPr/>
            <p:nvPr/>
          </p:nvCxnSpPr>
          <p:spPr>
            <a:xfrm flipH="1">
              <a:off x="-14273" y="575833"/>
              <a:ext cx="7334930" cy="1068764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Rovná spojnica 60"/>
            <p:cNvCxnSpPr/>
            <p:nvPr/>
          </p:nvCxnSpPr>
          <p:spPr>
            <a:xfrm>
              <a:off x="7252071" y="701662"/>
              <a:ext cx="11035929" cy="3793015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Rovná spojnica 61"/>
            <p:cNvCxnSpPr/>
            <p:nvPr/>
          </p:nvCxnSpPr>
          <p:spPr>
            <a:xfrm flipH="1">
              <a:off x="-23854" y="701662"/>
              <a:ext cx="7274659" cy="1082135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Rovná spojnica 62"/>
            <p:cNvCxnSpPr/>
            <p:nvPr/>
          </p:nvCxnSpPr>
          <p:spPr>
            <a:xfrm>
              <a:off x="7181739" y="830913"/>
              <a:ext cx="11106261" cy="3870135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ovná spojnica 63"/>
            <p:cNvCxnSpPr/>
            <p:nvPr/>
          </p:nvCxnSpPr>
          <p:spPr>
            <a:xfrm flipH="1">
              <a:off x="-15779" y="830913"/>
              <a:ext cx="7196252" cy="1088661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ovná spojnica 64"/>
            <p:cNvCxnSpPr/>
            <p:nvPr/>
          </p:nvCxnSpPr>
          <p:spPr>
            <a:xfrm>
              <a:off x="7831128" y="-319681"/>
              <a:ext cx="10456872" cy="2305042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Rovná spojnica 65"/>
            <p:cNvCxnSpPr/>
            <p:nvPr/>
          </p:nvCxnSpPr>
          <p:spPr>
            <a:xfrm flipH="1">
              <a:off x="0" y="-319681"/>
              <a:ext cx="7829863" cy="984332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Rovná spojnica 66"/>
            <p:cNvCxnSpPr/>
            <p:nvPr/>
          </p:nvCxnSpPr>
          <p:spPr>
            <a:xfrm>
              <a:off x="7904083" y="-444726"/>
              <a:ext cx="10383917" cy="2041903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Rovná spojnica 67"/>
            <p:cNvCxnSpPr/>
            <p:nvPr/>
          </p:nvCxnSpPr>
          <p:spPr>
            <a:xfrm flipH="1">
              <a:off x="0" y="-444726"/>
              <a:ext cx="7902818" cy="986434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Rovná spojnica 68"/>
            <p:cNvCxnSpPr/>
            <p:nvPr/>
          </p:nvCxnSpPr>
          <p:spPr>
            <a:xfrm>
              <a:off x="7977038" y="-569413"/>
              <a:ext cx="10310962" cy="1709954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Rovná spojnica 69"/>
            <p:cNvCxnSpPr/>
            <p:nvPr/>
          </p:nvCxnSpPr>
          <p:spPr>
            <a:xfrm flipH="1">
              <a:off x="0" y="-569413"/>
              <a:ext cx="7975773" cy="964255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ovná spojnica 70"/>
            <p:cNvCxnSpPr/>
            <p:nvPr/>
          </p:nvCxnSpPr>
          <p:spPr>
            <a:xfrm>
              <a:off x="8048614" y="-695242"/>
              <a:ext cx="10239386" cy="1368498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Rovná spojnica 71"/>
            <p:cNvCxnSpPr/>
            <p:nvPr/>
          </p:nvCxnSpPr>
          <p:spPr>
            <a:xfrm flipH="1">
              <a:off x="0" y="-695242"/>
              <a:ext cx="8047348" cy="941807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Rovná spojnica 93"/>
            <p:cNvCxnSpPr/>
            <p:nvPr/>
          </p:nvCxnSpPr>
          <p:spPr>
            <a:xfrm>
              <a:off x="8126778" y="-836390"/>
              <a:ext cx="10161222" cy="1132062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Rovná spojnica 95"/>
            <p:cNvCxnSpPr/>
            <p:nvPr/>
          </p:nvCxnSpPr>
          <p:spPr>
            <a:xfrm flipH="1">
              <a:off x="-35101" y="-849095"/>
              <a:ext cx="8160614" cy="942444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6">
            <a:extLst>
              <a:ext uri="{FF2B5EF4-FFF2-40B4-BE49-F238E27FC236}">
                <a16:creationId xmlns:a16="http://schemas.microsoft.com/office/drawing/2014/main" id="{864403F8-8027-8229-8A1C-DBFAF3FD7F44}"/>
              </a:ext>
            </a:extLst>
          </p:cNvPr>
          <p:cNvSpPr txBox="1"/>
          <p:nvPr/>
        </p:nvSpPr>
        <p:spPr>
          <a:xfrm>
            <a:off x="736029" y="8431095"/>
            <a:ext cx="10236771" cy="4278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78"/>
              </a:lnSpc>
            </a:pPr>
            <a:r>
              <a:rPr lang="sk-SK" sz="4400" b="1" spc="-43" dirty="0">
                <a:solidFill>
                  <a:srgbClr val="555555"/>
                </a:solidFill>
                <a:latin typeface="+mj-lt"/>
                <a:ea typeface="Arial"/>
                <a:cs typeface="Arial"/>
                <a:sym typeface="Arial"/>
              </a:rPr>
              <a:t>Ing. Miroslav Havrlent,  RACEN, spol. s </a:t>
            </a:r>
            <a:r>
              <a:rPr lang="sk-SK" sz="4400" b="1" spc="-43" dirty="0" err="1">
                <a:solidFill>
                  <a:srgbClr val="555555"/>
                </a:solidFill>
                <a:latin typeface="+mj-lt"/>
                <a:ea typeface="Arial"/>
                <a:cs typeface="Arial"/>
                <a:sym typeface="Arial"/>
              </a:rPr>
              <a:t>r.o</a:t>
            </a:r>
            <a:r>
              <a:rPr lang="sk-SK" sz="4400" b="1" spc="-43" dirty="0">
                <a:solidFill>
                  <a:srgbClr val="555555"/>
                </a:solidFill>
                <a:latin typeface="+mj-lt"/>
                <a:ea typeface="Arial"/>
                <a:cs typeface="Arial"/>
                <a:sym typeface="Arial"/>
              </a:rPr>
              <a:t>.</a:t>
            </a:r>
            <a:endParaRPr lang="en-US" sz="4400" b="1" spc="-43" dirty="0">
              <a:solidFill>
                <a:srgbClr val="555555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id="{1CD3E066-5D3C-925E-10FD-7D3F99048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0" y="5562321"/>
            <a:ext cx="2895600" cy="344450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91B2F-7286-AD12-7C6E-C08AAE200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0A232532-7D97-FEBB-16AB-04C4F3766874}"/>
              </a:ext>
            </a:extLst>
          </p:cNvPr>
          <p:cNvSpPr/>
          <p:nvPr/>
        </p:nvSpPr>
        <p:spPr>
          <a:xfrm>
            <a:off x="532142" y="9496675"/>
            <a:ext cx="1890715" cy="945358"/>
          </a:xfrm>
          <a:custGeom>
            <a:avLst/>
            <a:gdLst/>
            <a:ahLst/>
            <a:cxnLst/>
            <a:rect l="l" t="t" r="r" b="b"/>
            <a:pathLst>
              <a:path w="1890715" h="945358">
                <a:moveTo>
                  <a:pt x="0" y="0"/>
                </a:moveTo>
                <a:lnTo>
                  <a:pt x="1890716" y="0"/>
                </a:lnTo>
                <a:lnTo>
                  <a:pt x="1890716" y="945358"/>
                </a:lnTo>
                <a:lnTo>
                  <a:pt x="0" y="945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AutoShape 7">
            <a:extLst>
              <a:ext uri="{FF2B5EF4-FFF2-40B4-BE49-F238E27FC236}">
                <a16:creationId xmlns:a16="http://schemas.microsoft.com/office/drawing/2014/main" id="{F9035445-CCE3-BF4B-D179-25444B9FADBE}"/>
              </a:ext>
            </a:extLst>
          </p:cNvPr>
          <p:cNvSpPr/>
          <p:nvPr/>
        </p:nvSpPr>
        <p:spPr>
          <a:xfrm>
            <a:off x="0" y="9563100"/>
            <a:ext cx="18288000" cy="0"/>
          </a:xfrm>
          <a:prstGeom prst="line">
            <a:avLst/>
          </a:prstGeom>
          <a:ln w="9525" cap="flat">
            <a:solidFill>
              <a:srgbClr val="A6A6A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B2F41CD2-CA19-16CE-2C57-75A31D3F4958}"/>
              </a:ext>
            </a:extLst>
          </p:cNvPr>
          <p:cNvSpPr txBox="1"/>
          <p:nvPr/>
        </p:nvSpPr>
        <p:spPr>
          <a:xfrm>
            <a:off x="1104900" y="442235"/>
            <a:ext cx="3162300" cy="948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6399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Stavba 1 - </a:t>
            </a:r>
            <a:endParaRPr lang="en-US" sz="6399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6" name="TextBox 8">
            <a:extLst>
              <a:ext uri="{FF2B5EF4-FFF2-40B4-BE49-F238E27FC236}">
                <a16:creationId xmlns:a16="http://schemas.microsoft.com/office/drawing/2014/main" id="{85CC3B20-8DD3-E49E-6BCD-EC69FE2A95F7}"/>
              </a:ext>
            </a:extLst>
          </p:cNvPr>
          <p:cNvSpPr txBox="1"/>
          <p:nvPr/>
        </p:nvSpPr>
        <p:spPr>
          <a:xfrm>
            <a:off x="4572000" y="442235"/>
            <a:ext cx="12496800" cy="874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359"/>
              </a:lnSpc>
            </a:pPr>
            <a:r>
              <a:rPr lang="sk-SK" sz="4800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CTZ Mýtna, inštalácia zariadení pre využívanie OZE</a:t>
            </a:r>
            <a:endParaRPr lang="en-US" sz="4800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2" name="Obrázok 11">
            <a:extLst>
              <a:ext uri="{FF2B5EF4-FFF2-40B4-BE49-F238E27FC236}">
                <a16:creationId xmlns:a16="http://schemas.microsoft.com/office/drawing/2014/main" id="{89FB12F4-297B-549C-7823-45E1A897A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1329102"/>
            <a:ext cx="14782800" cy="815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277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0E697-F1AC-6FBC-D17B-A77449544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1">
            <a:extLst>
              <a:ext uri="{FF2B5EF4-FFF2-40B4-BE49-F238E27FC236}">
                <a16:creationId xmlns:a16="http://schemas.microsoft.com/office/drawing/2014/main" id="{7F62737E-9BD6-E0EE-F2CC-6422FF7FEC19}"/>
              </a:ext>
            </a:extLst>
          </p:cNvPr>
          <p:cNvSpPr/>
          <p:nvPr/>
        </p:nvSpPr>
        <p:spPr>
          <a:xfrm>
            <a:off x="532142" y="9496675"/>
            <a:ext cx="1890715" cy="945358"/>
          </a:xfrm>
          <a:custGeom>
            <a:avLst/>
            <a:gdLst/>
            <a:ahLst/>
            <a:cxnLst/>
            <a:rect l="l" t="t" r="r" b="b"/>
            <a:pathLst>
              <a:path w="1890715" h="945358">
                <a:moveTo>
                  <a:pt x="0" y="0"/>
                </a:moveTo>
                <a:lnTo>
                  <a:pt x="1890716" y="0"/>
                </a:lnTo>
                <a:lnTo>
                  <a:pt x="1890716" y="945358"/>
                </a:lnTo>
                <a:lnTo>
                  <a:pt x="0" y="945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2" name="AutoShape 7">
            <a:extLst>
              <a:ext uri="{FF2B5EF4-FFF2-40B4-BE49-F238E27FC236}">
                <a16:creationId xmlns:a16="http://schemas.microsoft.com/office/drawing/2014/main" id="{75952DB5-068B-4046-1046-49C2AC19644A}"/>
              </a:ext>
            </a:extLst>
          </p:cNvPr>
          <p:cNvSpPr/>
          <p:nvPr/>
        </p:nvSpPr>
        <p:spPr>
          <a:xfrm>
            <a:off x="0" y="9496675"/>
            <a:ext cx="18288000" cy="0"/>
          </a:xfrm>
          <a:prstGeom prst="line">
            <a:avLst/>
          </a:prstGeom>
          <a:ln w="9525" cap="flat">
            <a:solidFill>
              <a:srgbClr val="A6A6A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C4E3CD-85FD-CBE1-E552-FAFC60899116}"/>
              </a:ext>
            </a:extLst>
          </p:cNvPr>
          <p:cNvSpPr txBox="1"/>
          <p:nvPr/>
        </p:nvSpPr>
        <p:spPr>
          <a:xfrm>
            <a:off x="1219200" y="3181424"/>
            <a:ext cx="5813466" cy="39241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20"/>
              </a:lnSpc>
              <a:spcBef>
                <a:spcPts val="1800"/>
              </a:spcBef>
            </a:pPr>
            <a:r>
              <a:rPr lang="sk-SK" sz="36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Arial Bold"/>
                <a:cs typeface="Arial Bold"/>
                <a:sym typeface="Arial Bold"/>
              </a:rPr>
              <a:t>- Podiel VÚKVET ........ 50,9 %</a:t>
            </a:r>
          </a:p>
          <a:p>
            <a:pPr algn="l">
              <a:lnSpc>
                <a:spcPts val="3920"/>
              </a:lnSpc>
              <a:spcBef>
                <a:spcPts val="1800"/>
              </a:spcBef>
            </a:pPr>
            <a:r>
              <a:rPr lang="sk-SK" sz="36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Arial Bold"/>
                <a:cs typeface="Arial Bold"/>
                <a:sym typeface="Arial Bold"/>
              </a:rPr>
              <a:t>- Podiel ODT ................ 8,5 %</a:t>
            </a:r>
          </a:p>
          <a:p>
            <a:pPr algn="l">
              <a:lnSpc>
                <a:spcPts val="3920"/>
              </a:lnSpc>
              <a:spcBef>
                <a:spcPts val="1800"/>
              </a:spcBef>
            </a:pPr>
            <a:r>
              <a:rPr lang="sk-SK" sz="36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Arial Bold"/>
                <a:cs typeface="Arial Bold"/>
                <a:sym typeface="Arial Bold"/>
              </a:rPr>
              <a:t>- Podiel OZE ................ 5,7 %</a:t>
            </a:r>
          </a:p>
          <a:p>
            <a:pPr algn="l">
              <a:lnSpc>
                <a:spcPts val="3920"/>
              </a:lnSpc>
              <a:spcBef>
                <a:spcPts val="1800"/>
              </a:spcBef>
            </a:pPr>
            <a:r>
              <a:rPr lang="sk-SK" sz="36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Arial Bold"/>
                <a:cs typeface="Arial Bold"/>
                <a:sym typeface="Arial Bold"/>
              </a:rPr>
              <a:t>Spolu mix pre účinné CZT  </a:t>
            </a:r>
          </a:p>
          <a:p>
            <a:pPr algn="l">
              <a:lnSpc>
                <a:spcPts val="3920"/>
              </a:lnSpc>
            </a:pPr>
            <a:r>
              <a:rPr lang="sk-SK" sz="36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Arial Bold"/>
                <a:cs typeface="Arial Bold"/>
                <a:sym typeface="Arial Bold"/>
              </a:rPr>
              <a:t>  . . . . . . . . . . . . . . . . . .  65,0 %</a:t>
            </a:r>
          </a:p>
          <a:p>
            <a:pPr algn="l">
              <a:lnSpc>
                <a:spcPts val="3920"/>
              </a:lnSpc>
              <a:spcBef>
                <a:spcPts val="1800"/>
              </a:spcBef>
            </a:pPr>
            <a:r>
              <a:rPr lang="sk-SK" sz="36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Arial Bold"/>
                <a:cs typeface="Arial Bold"/>
                <a:sym typeface="Arial Bold"/>
              </a:rPr>
              <a:t>- Podiel PK ................. 35,0 %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1AC3545B-87AE-8D5F-70E2-895416021E04}"/>
              </a:ext>
            </a:extLst>
          </p:cNvPr>
          <p:cNvSpPr txBox="1"/>
          <p:nvPr/>
        </p:nvSpPr>
        <p:spPr>
          <a:xfrm>
            <a:off x="1104900" y="442235"/>
            <a:ext cx="3162300" cy="948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6399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Stavba 1 - </a:t>
            </a:r>
            <a:endParaRPr lang="en-US" sz="6399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5ABCB509-6D6B-4AA4-D5E3-729F6E2889DD}"/>
              </a:ext>
            </a:extLst>
          </p:cNvPr>
          <p:cNvSpPr txBox="1"/>
          <p:nvPr/>
        </p:nvSpPr>
        <p:spPr>
          <a:xfrm>
            <a:off x="4572000" y="442235"/>
            <a:ext cx="12496800" cy="874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359"/>
              </a:lnSpc>
            </a:pPr>
            <a:r>
              <a:rPr lang="sk-SK" sz="4800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CTZ Mýtna, parametre pre účinné CZT</a:t>
            </a:r>
            <a:endParaRPr lang="en-US" sz="4800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74A23086-4556-49E4-8C73-C27FE2CA6E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9772196"/>
              </p:ext>
            </p:extLst>
          </p:nvPr>
        </p:nvGraphicFramePr>
        <p:xfrm>
          <a:off x="7391400" y="1414565"/>
          <a:ext cx="10287000" cy="7691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27499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67838-2845-0CC2-306A-1F1AB3C41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ok 15">
            <a:extLst>
              <a:ext uri="{FF2B5EF4-FFF2-40B4-BE49-F238E27FC236}">
                <a16:creationId xmlns:a16="http://schemas.microsoft.com/office/drawing/2014/main" id="{D7E14E7B-F9D0-380E-398A-A3DECAD7C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2210" y="637571"/>
            <a:ext cx="13563600" cy="8840450"/>
          </a:xfrm>
          <a:prstGeom prst="rect">
            <a:avLst/>
          </a:prstGeom>
        </p:spPr>
      </p:pic>
      <p:sp>
        <p:nvSpPr>
          <p:cNvPr id="9" name="Freeform 9">
            <a:extLst>
              <a:ext uri="{FF2B5EF4-FFF2-40B4-BE49-F238E27FC236}">
                <a16:creationId xmlns:a16="http://schemas.microsoft.com/office/drawing/2014/main" id="{F5DF3D07-9F06-F0AC-21F5-1D17A4B4CEDF}"/>
              </a:ext>
            </a:extLst>
          </p:cNvPr>
          <p:cNvSpPr/>
          <p:nvPr/>
        </p:nvSpPr>
        <p:spPr>
          <a:xfrm>
            <a:off x="532142" y="9496675"/>
            <a:ext cx="1890715" cy="945358"/>
          </a:xfrm>
          <a:custGeom>
            <a:avLst/>
            <a:gdLst/>
            <a:ahLst/>
            <a:cxnLst/>
            <a:rect l="l" t="t" r="r" b="b"/>
            <a:pathLst>
              <a:path w="1890715" h="945358">
                <a:moveTo>
                  <a:pt x="0" y="0"/>
                </a:moveTo>
                <a:lnTo>
                  <a:pt x="1890716" y="0"/>
                </a:lnTo>
                <a:lnTo>
                  <a:pt x="1890716" y="945358"/>
                </a:lnTo>
                <a:lnTo>
                  <a:pt x="0" y="945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AutoShape 7">
            <a:extLst>
              <a:ext uri="{FF2B5EF4-FFF2-40B4-BE49-F238E27FC236}">
                <a16:creationId xmlns:a16="http://schemas.microsoft.com/office/drawing/2014/main" id="{A56AF5BB-2678-A8CD-949F-BEA4862BFD05}"/>
              </a:ext>
            </a:extLst>
          </p:cNvPr>
          <p:cNvSpPr/>
          <p:nvPr/>
        </p:nvSpPr>
        <p:spPr>
          <a:xfrm>
            <a:off x="0" y="9563100"/>
            <a:ext cx="18288000" cy="0"/>
          </a:xfrm>
          <a:prstGeom prst="line">
            <a:avLst/>
          </a:prstGeom>
          <a:ln w="9525" cap="flat">
            <a:solidFill>
              <a:srgbClr val="A6A6A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9F1CFC67-19D5-51E9-7739-7198BBB7BC0B}"/>
              </a:ext>
            </a:extLst>
          </p:cNvPr>
          <p:cNvSpPr txBox="1"/>
          <p:nvPr/>
        </p:nvSpPr>
        <p:spPr>
          <a:xfrm>
            <a:off x="899160" y="318128"/>
            <a:ext cx="5715000" cy="948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6399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Sústava CZT </a:t>
            </a:r>
            <a:endParaRPr lang="en-US" sz="6399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6" name="TextBox 8">
            <a:extLst>
              <a:ext uri="{FF2B5EF4-FFF2-40B4-BE49-F238E27FC236}">
                <a16:creationId xmlns:a16="http://schemas.microsoft.com/office/drawing/2014/main" id="{0DD1FCB9-9E53-A1E3-0BFD-2FD0FFF332FE}"/>
              </a:ext>
            </a:extLst>
          </p:cNvPr>
          <p:cNvSpPr txBox="1"/>
          <p:nvPr/>
        </p:nvSpPr>
        <p:spPr>
          <a:xfrm>
            <a:off x="4848073" y="355510"/>
            <a:ext cx="3273093" cy="874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359"/>
              </a:lnSpc>
            </a:pPr>
            <a:r>
              <a:rPr lang="sk-SK" sz="4800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súčasný stav</a:t>
            </a:r>
            <a:endParaRPr lang="en-US" sz="4800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cxnSp>
        <p:nvCxnSpPr>
          <p:cNvPr id="37" name="Rovná spojovacia šípka 36">
            <a:extLst>
              <a:ext uri="{FF2B5EF4-FFF2-40B4-BE49-F238E27FC236}">
                <a16:creationId xmlns:a16="http://schemas.microsoft.com/office/drawing/2014/main" id="{CF0771D3-3E1E-39D9-8D1B-EF422B3DD8B4}"/>
              </a:ext>
            </a:extLst>
          </p:cNvPr>
          <p:cNvCxnSpPr>
            <a:cxnSpLocks/>
          </p:cNvCxnSpPr>
          <p:nvPr/>
        </p:nvCxnSpPr>
        <p:spPr>
          <a:xfrm flipV="1">
            <a:off x="6324600" y="6583559"/>
            <a:ext cx="718314" cy="1923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5">
            <a:extLst>
              <a:ext uri="{FF2B5EF4-FFF2-40B4-BE49-F238E27FC236}">
                <a16:creationId xmlns:a16="http://schemas.microsoft.com/office/drawing/2014/main" id="{37964FE7-9DB0-E09E-96C1-10F11080C547}"/>
              </a:ext>
            </a:extLst>
          </p:cNvPr>
          <p:cNvSpPr txBox="1"/>
          <p:nvPr/>
        </p:nvSpPr>
        <p:spPr>
          <a:xfrm>
            <a:off x="4191000" y="7462491"/>
            <a:ext cx="458724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sk-SK" sz="3200" dirty="0"/>
              <a:t>Vetva V1 (SNP), býv. VS1</a:t>
            </a:r>
          </a:p>
        </p:txBody>
      </p:sp>
      <p:cxnSp>
        <p:nvCxnSpPr>
          <p:cNvPr id="18" name="Rovná spojovacia šípka 17">
            <a:extLst>
              <a:ext uri="{FF2B5EF4-FFF2-40B4-BE49-F238E27FC236}">
                <a16:creationId xmlns:a16="http://schemas.microsoft.com/office/drawing/2014/main" id="{86618FD3-6AD9-EBFA-841D-39B479897966}"/>
              </a:ext>
            </a:extLst>
          </p:cNvPr>
          <p:cNvCxnSpPr>
            <a:cxnSpLocks/>
          </p:cNvCxnSpPr>
          <p:nvPr/>
        </p:nvCxnSpPr>
        <p:spPr>
          <a:xfrm flipV="1">
            <a:off x="8373515" y="4945105"/>
            <a:ext cx="1655186" cy="276246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5">
            <a:extLst>
              <a:ext uri="{FF2B5EF4-FFF2-40B4-BE49-F238E27FC236}">
                <a16:creationId xmlns:a16="http://schemas.microsoft.com/office/drawing/2014/main" id="{95A6C824-30B1-7033-EB02-0E633C6B36DB}"/>
              </a:ext>
            </a:extLst>
          </p:cNvPr>
          <p:cNvSpPr txBox="1"/>
          <p:nvPr/>
        </p:nvSpPr>
        <p:spPr>
          <a:xfrm>
            <a:off x="912670" y="6602863"/>
            <a:ext cx="586740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sk-SK" sz="3200" dirty="0"/>
              <a:t>Vetva V2 (</a:t>
            </a:r>
            <a:r>
              <a:rPr lang="sk-SK" sz="3200" dirty="0" err="1"/>
              <a:t>Shurbanova</a:t>
            </a:r>
            <a:r>
              <a:rPr lang="sk-SK" sz="3200" dirty="0"/>
              <a:t>, Mierová), býv. VS2,4,10</a:t>
            </a:r>
          </a:p>
        </p:txBody>
      </p:sp>
      <p:sp>
        <p:nvSpPr>
          <p:cNvPr id="22" name="TextBox 5">
            <a:extLst>
              <a:ext uri="{FF2B5EF4-FFF2-40B4-BE49-F238E27FC236}">
                <a16:creationId xmlns:a16="http://schemas.microsoft.com/office/drawing/2014/main" id="{B766CE0E-D1B3-9ABB-D0AF-95F4319DF20E}"/>
              </a:ext>
            </a:extLst>
          </p:cNvPr>
          <p:cNvSpPr txBox="1"/>
          <p:nvPr/>
        </p:nvSpPr>
        <p:spPr>
          <a:xfrm>
            <a:off x="14310360" y="7665100"/>
            <a:ext cx="327660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sk-SK" sz="3200" dirty="0"/>
              <a:t>Vetva Poliklinika</a:t>
            </a:r>
          </a:p>
        </p:txBody>
      </p:sp>
      <p:sp>
        <p:nvSpPr>
          <p:cNvPr id="26" name="TextBox 5">
            <a:extLst>
              <a:ext uri="{FF2B5EF4-FFF2-40B4-BE49-F238E27FC236}">
                <a16:creationId xmlns:a16="http://schemas.microsoft.com/office/drawing/2014/main" id="{7FB4BAE5-D65B-3440-4DB4-D2259CC8860A}"/>
              </a:ext>
            </a:extLst>
          </p:cNvPr>
          <p:cNvSpPr txBox="1"/>
          <p:nvPr/>
        </p:nvSpPr>
        <p:spPr>
          <a:xfrm>
            <a:off x="14023409" y="637571"/>
            <a:ext cx="44958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sk-SK" sz="3200" dirty="0"/>
              <a:t>Vetva V3 (</a:t>
            </a:r>
            <a:r>
              <a:rPr lang="sk-SK" sz="3200" dirty="0" err="1"/>
              <a:t>Dibrovova</a:t>
            </a:r>
            <a:r>
              <a:rPr lang="sk-SK" sz="3200" dirty="0"/>
              <a:t>, </a:t>
            </a:r>
          </a:p>
          <a:p>
            <a:r>
              <a:rPr lang="sk-SK" sz="3200" dirty="0" err="1"/>
              <a:t>Jiráskova</a:t>
            </a:r>
            <a:r>
              <a:rPr lang="sk-SK" sz="3200" dirty="0"/>
              <a:t>, </a:t>
            </a:r>
            <a:r>
              <a:rPr lang="sk-SK" sz="3200" dirty="0" err="1"/>
              <a:t>M.R.Štefánika</a:t>
            </a:r>
            <a:r>
              <a:rPr lang="sk-SK" sz="3200" dirty="0"/>
              <a:t>), </a:t>
            </a:r>
          </a:p>
          <a:p>
            <a:r>
              <a:rPr lang="sk-SK" sz="3200" dirty="0"/>
              <a:t>súčasné VS3, VS5</a:t>
            </a:r>
          </a:p>
        </p:txBody>
      </p:sp>
      <p:cxnSp>
        <p:nvCxnSpPr>
          <p:cNvPr id="27" name="Rovná spojovacia šípka 26">
            <a:extLst>
              <a:ext uri="{FF2B5EF4-FFF2-40B4-BE49-F238E27FC236}">
                <a16:creationId xmlns:a16="http://schemas.microsoft.com/office/drawing/2014/main" id="{CDD07767-E8F1-4AC2-D0DD-859B4F743CA0}"/>
              </a:ext>
            </a:extLst>
          </p:cNvPr>
          <p:cNvCxnSpPr>
            <a:cxnSpLocks/>
          </p:cNvCxnSpPr>
          <p:nvPr/>
        </p:nvCxnSpPr>
        <p:spPr>
          <a:xfrm flipH="1">
            <a:off x="13338507" y="997761"/>
            <a:ext cx="605015" cy="14025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Rovná spojovacia šípka 31">
            <a:extLst>
              <a:ext uri="{FF2B5EF4-FFF2-40B4-BE49-F238E27FC236}">
                <a16:creationId xmlns:a16="http://schemas.microsoft.com/office/drawing/2014/main" id="{91FF74ED-DB8B-43C0-F959-114A832AAC7C}"/>
              </a:ext>
            </a:extLst>
          </p:cNvPr>
          <p:cNvCxnSpPr>
            <a:cxnSpLocks/>
          </p:cNvCxnSpPr>
          <p:nvPr/>
        </p:nvCxnSpPr>
        <p:spPr>
          <a:xfrm flipH="1" flipV="1">
            <a:off x="13767519" y="6670893"/>
            <a:ext cx="542841" cy="96141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Rovná spojovacia šípka 34">
            <a:extLst>
              <a:ext uri="{FF2B5EF4-FFF2-40B4-BE49-F238E27FC236}">
                <a16:creationId xmlns:a16="http://schemas.microsoft.com/office/drawing/2014/main" id="{C97BC97F-6E2A-814C-EE20-BBEAB1875C1A}"/>
              </a:ext>
            </a:extLst>
          </p:cNvPr>
          <p:cNvCxnSpPr>
            <a:cxnSpLocks/>
          </p:cNvCxnSpPr>
          <p:nvPr/>
        </p:nvCxnSpPr>
        <p:spPr>
          <a:xfrm flipV="1">
            <a:off x="3200400" y="2896331"/>
            <a:ext cx="1981200" cy="39215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xtBox 5">
            <a:extLst>
              <a:ext uri="{FF2B5EF4-FFF2-40B4-BE49-F238E27FC236}">
                <a16:creationId xmlns:a16="http://schemas.microsoft.com/office/drawing/2014/main" id="{DF7FBEC6-E720-042B-39C9-FDA4E5CA9392}"/>
              </a:ext>
            </a:extLst>
          </p:cNvPr>
          <p:cNvSpPr txBox="1"/>
          <p:nvPr/>
        </p:nvSpPr>
        <p:spPr>
          <a:xfrm>
            <a:off x="593579" y="3072609"/>
            <a:ext cx="3822236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sk-SK" sz="3200" dirty="0"/>
              <a:t>Obvod PK-409 </a:t>
            </a:r>
          </a:p>
          <a:p>
            <a:r>
              <a:rPr lang="sk-SK" sz="3200" dirty="0"/>
              <a:t>(SNP, </a:t>
            </a:r>
            <a:r>
              <a:rPr lang="sk-SK" sz="3200" dirty="0" err="1"/>
              <a:t>M.R.Štefánika</a:t>
            </a:r>
            <a:r>
              <a:rPr lang="sk-SK" sz="3200" dirty="0"/>
              <a:t>),</a:t>
            </a:r>
          </a:p>
          <a:p>
            <a:r>
              <a:rPr lang="sk-SK" sz="3200" dirty="0"/>
              <a:t>býv. VS11</a:t>
            </a:r>
          </a:p>
        </p:txBody>
      </p:sp>
      <p:sp>
        <p:nvSpPr>
          <p:cNvPr id="52" name="TextBox 5">
            <a:extLst>
              <a:ext uri="{FF2B5EF4-FFF2-40B4-BE49-F238E27FC236}">
                <a16:creationId xmlns:a16="http://schemas.microsoft.com/office/drawing/2014/main" id="{41DC62C3-CEA9-FAFF-0FA0-96007F44E99A}"/>
              </a:ext>
            </a:extLst>
          </p:cNvPr>
          <p:cNvSpPr txBox="1"/>
          <p:nvPr/>
        </p:nvSpPr>
        <p:spPr>
          <a:xfrm>
            <a:off x="9498762" y="8437946"/>
            <a:ext cx="274320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sk-SK" sz="3200" dirty="0"/>
              <a:t>CPK Mýtna</a:t>
            </a:r>
          </a:p>
        </p:txBody>
      </p:sp>
      <p:cxnSp>
        <p:nvCxnSpPr>
          <p:cNvPr id="54" name="Rovná spojovacia šípka 53">
            <a:extLst>
              <a:ext uri="{FF2B5EF4-FFF2-40B4-BE49-F238E27FC236}">
                <a16:creationId xmlns:a16="http://schemas.microsoft.com/office/drawing/2014/main" id="{B80B927B-9E18-C606-1F96-441C7A872866}"/>
              </a:ext>
            </a:extLst>
          </p:cNvPr>
          <p:cNvCxnSpPr>
            <a:cxnSpLocks/>
          </p:cNvCxnSpPr>
          <p:nvPr/>
        </p:nvCxnSpPr>
        <p:spPr>
          <a:xfrm flipV="1">
            <a:off x="11420999" y="6352269"/>
            <a:ext cx="1775962" cy="239522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Rovná spojnica 56">
            <a:extLst>
              <a:ext uri="{FF2B5EF4-FFF2-40B4-BE49-F238E27FC236}">
                <a16:creationId xmlns:a16="http://schemas.microsoft.com/office/drawing/2014/main" id="{E5E6AD46-C0EE-194A-808B-B4F97AD96890}"/>
              </a:ext>
            </a:extLst>
          </p:cNvPr>
          <p:cNvCxnSpPr>
            <a:cxnSpLocks/>
          </p:cNvCxnSpPr>
          <p:nvPr/>
        </p:nvCxnSpPr>
        <p:spPr>
          <a:xfrm>
            <a:off x="5719025" y="3292193"/>
            <a:ext cx="1474434" cy="213418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4816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5B132-35FB-F133-9CC1-40F28C300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6C29BA4A-948C-6581-61A5-3DD2D1850B10}"/>
              </a:ext>
            </a:extLst>
          </p:cNvPr>
          <p:cNvSpPr/>
          <p:nvPr/>
        </p:nvSpPr>
        <p:spPr>
          <a:xfrm>
            <a:off x="532142" y="9496675"/>
            <a:ext cx="1890715" cy="945358"/>
          </a:xfrm>
          <a:custGeom>
            <a:avLst/>
            <a:gdLst/>
            <a:ahLst/>
            <a:cxnLst/>
            <a:rect l="l" t="t" r="r" b="b"/>
            <a:pathLst>
              <a:path w="1890715" h="945358">
                <a:moveTo>
                  <a:pt x="0" y="0"/>
                </a:moveTo>
                <a:lnTo>
                  <a:pt x="1890716" y="0"/>
                </a:lnTo>
                <a:lnTo>
                  <a:pt x="1890716" y="945358"/>
                </a:lnTo>
                <a:lnTo>
                  <a:pt x="0" y="945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AutoShape 7">
            <a:extLst>
              <a:ext uri="{FF2B5EF4-FFF2-40B4-BE49-F238E27FC236}">
                <a16:creationId xmlns:a16="http://schemas.microsoft.com/office/drawing/2014/main" id="{CA5DCDFF-414C-E053-FB6A-E0A51CBC111E}"/>
              </a:ext>
            </a:extLst>
          </p:cNvPr>
          <p:cNvSpPr/>
          <p:nvPr/>
        </p:nvSpPr>
        <p:spPr>
          <a:xfrm>
            <a:off x="0" y="9563100"/>
            <a:ext cx="18288000" cy="0"/>
          </a:xfrm>
          <a:prstGeom prst="line">
            <a:avLst/>
          </a:prstGeom>
          <a:ln w="9525" cap="flat">
            <a:solidFill>
              <a:srgbClr val="A6A6A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6218BCA6-CA8E-5FE6-C6B2-73FA754925A9}"/>
              </a:ext>
            </a:extLst>
          </p:cNvPr>
          <p:cNvSpPr txBox="1"/>
          <p:nvPr/>
        </p:nvSpPr>
        <p:spPr>
          <a:xfrm>
            <a:off x="1104900" y="442235"/>
            <a:ext cx="3162300" cy="948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6399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Stavba 2 - </a:t>
            </a:r>
            <a:endParaRPr lang="en-US" sz="6399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6" name="TextBox 8">
            <a:extLst>
              <a:ext uri="{FF2B5EF4-FFF2-40B4-BE49-F238E27FC236}">
                <a16:creationId xmlns:a16="http://schemas.microsoft.com/office/drawing/2014/main" id="{C82A4D32-F84A-DBD1-51A2-59E72118EAC0}"/>
              </a:ext>
            </a:extLst>
          </p:cNvPr>
          <p:cNvSpPr txBox="1"/>
          <p:nvPr/>
        </p:nvSpPr>
        <p:spPr>
          <a:xfrm>
            <a:off x="1104900" y="1114930"/>
            <a:ext cx="12496800" cy="874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359"/>
              </a:lnSpc>
            </a:pPr>
            <a:r>
              <a:rPr lang="sk-SK" sz="4800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Potrubné a elektrické vedenia</a:t>
            </a:r>
            <a:endParaRPr lang="en-US" sz="4800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BCE4E99D-E06A-CECA-ECAA-A9DE1F2282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4755" y="278562"/>
            <a:ext cx="6748645" cy="9729876"/>
          </a:xfrm>
          <a:prstGeom prst="rect">
            <a:avLst/>
          </a:prstGeom>
        </p:spPr>
      </p:pic>
      <p:sp>
        <p:nvSpPr>
          <p:cNvPr id="4" name="TextBox 5">
            <a:extLst>
              <a:ext uri="{FF2B5EF4-FFF2-40B4-BE49-F238E27FC236}">
                <a16:creationId xmlns:a16="http://schemas.microsoft.com/office/drawing/2014/main" id="{CF61E97E-83AA-8C98-29FF-100A08448DD4}"/>
              </a:ext>
            </a:extLst>
          </p:cNvPr>
          <p:cNvSpPr txBox="1"/>
          <p:nvPr/>
        </p:nvSpPr>
        <p:spPr>
          <a:xfrm>
            <a:off x="1123351" y="2282656"/>
            <a:ext cx="9105899" cy="2523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sk-SK" sz="4000" b="1" dirty="0"/>
              <a:t>Stavebný objekt SO-2.1 – vetva V2</a:t>
            </a:r>
          </a:p>
          <a:p>
            <a:r>
              <a:rPr lang="sk-SK" sz="1200" dirty="0"/>
              <a:t> </a:t>
            </a:r>
          </a:p>
          <a:p>
            <a:r>
              <a:rPr lang="sk-SK" sz="4000" dirty="0"/>
              <a:t>Pripojenie obvodu PK-409 (SNP 262) </a:t>
            </a:r>
          </a:p>
          <a:p>
            <a:r>
              <a:rPr lang="sk-SK" sz="4000" dirty="0"/>
              <a:t>ku CPK Mýtna</a:t>
            </a:r>
          </a:p>
          <a:p>
            <a:endParaRPr lang="sk-SK" sz="3200" b="1" dirty="0"/>
          </a:p>
        </p:txBody>
      </p:sp>
      <p:cxnSp>
        <p:nvCxnSpPr>
          <p:cNvPr id="7" name="Rovná spojnica 6">
            <a:extLst>
              <a:ext uri="{FF2B5EF4-FFF2-40B4-BE49-F238E27FC236}">
                <a16:creationId xmlns:a16="http://schemas.microsoft.com/office/drawing/2014/main" id="{60D01BC9-CF8F-B205-DDE2-0FEDA6CC5C90}"/>
              </a:ext>
            </a:extLst>
          </p:cNvPr>
          <p:cNvCxnSpPr>
            <a:cxnSpLocks/>
          </p:cNvCxnSpPr>
          <p:nvPr/>
        </p:nvCxnSpPr>
        <p:spPr>
          <a:xfrm>
            <a:off x="12382499" y="2387529"/>
            <a:ext cx="0" cy="33495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ovná spojnica 7">
            <a:extLst>
              <a:ext uri="{FF2B5EF4-FFF2-40B4-BE49-F238E27FC236}">
                <a16:creationId xmlns:a16="http://schemas.microsoft.com/office/drawing/2014/main" id="{64DF93A3-72A4-10A5-BD66-B37387103046}"/>
              </a:ext>
            </a:extLst>
          </p:cNvPr>
          <p:cNvCxnSpPr>
            <a:cxnSpLocks/>
          </p:cNvCxnSpPr>
          <p:nvPr/>
        </p:nvCxnSpPr>
        <p:spPr>
          <a:xfrm>
            <a:off x="12954000" y="2825512"/>
            <a:ext cx="0" cy="116891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ovná spojnica 10">
            <a:extLst>
              <a:ext uri="{FF2B5EF4-FFF2-40B4-BE49-F238E27FC236}">
                <a16:creationId xmlns:a16="http://schemas.microsoft.com/office/drawing/2014/main" id="{F2CD3E63-BE0D-3D93-7D55-E2FBF61E2DCE}"/>
              </a:ext>
            </a:extLst>
          </p:cNvPr>
          <p:cNvCxnSpPr>
            <a:cxnSpLocks/>
          </p:cNvCxnSpPr>
          <p:nvPr/>
        </p:nvCxnSpPr>
        <p:spPr>
          <a:xfrm>
            <a:off x="13411200" y="4000500"/>
            <a:ext cx="55307" cy="121920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ovná spojnica 12">
            <a:extLst>
              <a:ext uri="{FF2B5EF4-FFF2-40B4-BE49-F238E27FC236}">
                <a16:creationId xmlns:a16="http://schemas.microsoft.com/office/drawing/2014/main" id="{D791F33E-7298-F232-6174-BBE7DFD150B7}"/>
              </a:ext>
            </a:extLst>
          </p:cNvPr>
          <p:cNvCxnSpPr>
            <a:cxnSpLocks/>
          </p:cNvCxnSpPr>
          <p:nvPr/>
        </p:nvCxnSpPr>
        <p:spPr>
          <a:xfrm flipV="1">
            <a:off x="13411200" y="5143500"/>
            <a:ext cx="1318752" cy="7620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ovná spojnica 13">
            <a:extLst>
              <a:ext uri="{FF2B5EF4-FFF2-40B4-BE49-F238E27FC236}">
                <a16:creationId xmlns:a16="http://schemas.microsoft.com/office/drawing/2014/main" id="{792F979F-3DD2-5E35-8A40-7BAF433E06F4}"/>
              </a:ext>
            </a:extLst>
          </p:cNvPr>
          <p:cNvCxnSpPr>
            <a:cxnSpLocks/>
          </p:cNvCxnSpPr>
          <p:nvPr/>
        </p:nvCxnSpPr>
        <p:spPr>
          <a:xfrm>
            <a:off x="14706600" y="5143500"/>
            <a:ext cx="23352" cy="160020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ovná spojnica 14">
            <a:extLst>
              <a:ext uri="{FF2B5EF4-FFF2-40B4-BE49-F238E27FC236}">
                <a16:creationId xmlns:a16="http://schemas.microsoft.com/office/drawing/2014/main" id="{043C4868-F564-4FAA-6185-CB335A3EC187}"/>
              </a:ext>
            </a:extLst>
          </p:cNvPr>
          <p:cNvCxnSpPr>
            <a:cxnSpLocks/>
          </p:cNvCxnSpPr>
          <p:nvPr/>
        </p:nvCxnSpPr>
        <p:spPr>
          <a:xfrm>
            <a:off x="14706600" y="6743700"/>
            <a:ext cx="1981200" cy="129540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ovná spojnica 22">
            <a:extLst>
              <a:ext uri="{FF2B5EF4-FFF2-40B4-BE49-F238E27FC236}">
                <a16:creationId xmlns:a16="http://schemas.microsoft.com/office/drawing/2014/main" id="{07EF2F86-81B9-6B23-36E8-7EE050ACFD29}"/>
              </a:ext>
            </a:extLst>
          </p:cNvPr>
          <p:cNvCxnSpPr>
            <a:cxnSpLocks/>
          </p:cNvCxnSpPr>
          <p:nvPr/>
        </p:nvCxnSpPr>
        <p:spPr>
          <a:xfrm flipH="1">
            <a:off x="16480093" y="8039100"/>
            <a:ext cx="175752" cy="38100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ovná spojnica 23">
            <a:extLst>
              <a:ext uri="{FF2B5EF4-FFF2-40B4-BE49-F238E27FC236}">
                <a16:creationId xmlns:a16="http://schemas.microsoft.com/office/drawing/2014/main" id="{A0EAD0E5-AEFA-01BB-AC5D-EA62CD7CF2C8}"/>
              </a:ext>
            </a:extLst>
          </p:cNvPr>
          <p:cNvCxnSpPr>
            <a:cxnSpLocks/>
          </p:cNvCxnSpPr>
          <p:nvPr/>
        </p:nvCxnSpPr>
        <p:spPr>
          <a:xfrm>
            <a:off x="12926961" y="4007528"/>
            <a:ext cx="484239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ovná spojnica 24">
            <a:extLst>
              <a:ext uri="{FF2B5EF4-FFF2-40B4-BE49-F238E27FC236}">
                <a16:creationId xmlns:a16="http://schemas.microsoft.com/office/drawing/2014/main" id="{F4DA8ABE-84B5-426A-DBF6-AD77D14822EB}"/>
              </a:ext>
            </a:extLst>
          </p:cNvPr>
          <p:cNvCxnSpPr>
            <a:cxnSpLocks/>
          </p:cNvCxnSpPr>
          <p:nvPr/>
        </p:nvCxnSpPr>
        <p:spPr>
          <a:xfrm>
            <a:off x="12382499" y="2722485"/>
            <a:ext cx="571501" cy="10302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5">
            <a:extLst>
              <a:ext uri="{FF2B5EF4-FFF2-40B4-BE49-F238E27FC236}">
                <a16:creationId xmlns:a16="http://schemas.microsoft.com/office/drawing/2014/main" id="{997CC734-AE6A-AF87-C78F-64974A6EAED7}"/>
              </a:ext>
            </a:extLst>
          </p:cNvPr>
          <p:cNvSpPr txBox="1"/>
          <p:nvPr/>
        </p:nvSpPr>
        <p:spPr>
          <a:xfrm>
            <a:off x="2715547" y="4539455"/>
            <a:ext cx="6876407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sk-SK" sz="4000" dirty="0"/>
              <a:t>PK-409 (SNP 262) </a:t>
            </a:r>
          </a:p>
          <a:p>
            <a:pPr algn="r"/>
            <a:r>
              <a:rPr lang="sk-SK" sz="4000" dirty="0"/>
              <a:t>sídlisko SNP</a:t>
            </a:r>
          </a:p>
          <a:p>
            <a:pPr algn="r"/>
            <a:r>
              <a:rPr lang="sk-SK" sz="4000" dirty="0"/>
              <a:t> </a:t>
            </a:r>
            <a:r>
              <a:rPr lang="sk-SK" sz="4000" dirty="0" err="1"/>
              <a:t>Topolecký</a:t>
            </a:r>
            <a:r>
              <a:rPr lang="sk-SK" sz="4000" dirty="0"/>
              <a:t> potok</a:t>
            </a:r>
          </a:p>
          <a:p>
            <a:pPr algn="r"/>
            <a:r>
              <a:rPr lang="sk-SK" sz="4000" dirty="0"/>
              <a:t>ul. SNP, Mierová</a:t>
            </a:r>
          </a:p>
          <a:p>
            <a:pPr algn="r"/>
            <a:r>
              <a:rPr lang="sk-SK" sz="4000" dirty="0"/>
              <a:t>VS-10 (Hurbanova 152/56)</a:t>
            </a:r>
            <a:endParaRPr lang="sk-SK" sz="3200" dirty="0"/>
          </a:p>
        </p:txBody>
      </p:sp>
      <p:cxnSp>
        <p:nvCxnSpPr>
          <p:cNvPr id="36" name="Rovná spojovacia šípka 35">
            <a:extLst>
              <a:ext uri="{FF2B5EF4-FFF2-40B4-BE49-F238E27FC236}">
                <a16:creationId xmlns:a16="http://schemas.microsoft.com/office/drawing/2014/main" id="{C0478BAB-D0FE-B15A-F069-B8AB9453223B}"/>
              </a:ext>
            </a:extLst>
          </p:cNvPr>
          <p:cNvCxnSpPr/>
          <p:nvPr/>
        </p:nvCxnSpPr>
        <p:spPr>
          <a:xfrm flipV="1">
            <a:off x="9753600" y="2555007"/>
            <a:ext cx="2628899" cy="228369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Rovná spojovacia šípka 36">
            <a:extLst>
              <a:ext uri="{FF2B5EF4-FFF2-40B4-BE49-F238E27FC236}">
                <a16:creationId xmlns:a16="http://schemas.microsoft.com/office/drawing/2014/main" id="{EF9DA09A-668D-DA63-74A3-59E0B57BA8F5}"/>
              </a:ext>
            </a:extLst>
          </p:cNvPr>
          <p:cNvCxnSpPr>
            <a:cxnSpLocks/>
          </p:cNvCxnSpPr>
          <p:nvPr/>
        </p:nvCxnSpPr>
        <p:spPr>
          <a:xfrm flipV="1">
            <a:off x="9735152" y="3409969"/>
            <a:ext cx="3104546" cy="203833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Rovná spojovacia šípka 37">
            <a:extLst>
              <a:ext uri="{FF2B5EF4-FFF2-40B4-BE49-F238E27FC236}">
                <a16:creationId xmlns:a16="http://schemas.microsoft.com/office/drawing/2014/main" id="{BD155F25-52C8-F228-85B7-760BCE973057}"/>
              </a:ext>
            </a:extLst>
          </p:cNvPr>
          <p:cNvCxnSpPr>
            <a:cxnSpLocks/>
          </p:cNvCxnSpPr>
          <p:nvPr/>
        </p:nvCxnSpPr>
        <p:spPr>
          <a:xfrm flipV="1">
            <a:off x="9699523" y="4463222"/>
            <a:ext cx="3632405" cy="169911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Rovná spojovacia šípka 38">
            <a:extLst>
              <a:ext uri="{FF2B5EF4-FFF2-40B4-BE49-F238E27FC236}">
                <a16:creationId xmlns:a16="http://schemas.microsoft.com/office/drawing/2014/main" id="{98F63EA2-CE35-298A-9BD0-3E887CA0B987}"/>
              </a:ext>
            </a:extLst>
          </p:cNvPr>
          <p:cNvCxnSpPr>
            <a:cxnSpLocks/>
          </p:cNvCxnSpPr>
          <p:nvPr/>
        </p:nvCxnSpPr>
        <p:spPr>
          <a:xfrm flipV="1">
            <a:off x="9753600" y="5411224"/>
            <a:ext cx="4625477" cy="127250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Rovná spojovacia šípka 42">
            <a:extLst>
              <a:ext uri="{FF2B5EF4-FFF2-40B4-BE49-F238E27FC236}">
                <a16:creationId xmlns:a16="http://schemas.microsoft.com/office/drawing/2014/main" id="{13966366-213E-FFD6-4977-BB31C7B28EC6}"/>
              </a:ext>
            </a:extLst>
          </p:cNvPr>
          <p:cNvCxnSpPr>
            <a:cxnSpLocks/>
          </p:cNvCxnSpPr>
          <p:nvPr/>
        </p:nvCxnSpPr>
        <p:spPr>
          <a:xfrm>
            <a:off x="9790471" y="7334588"/>
            <a:ext cx="6539038" cy="10394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5">
            <a:extLst>
              <a:ext uri="{FF2B5EF4-FFF2-40B4-BE49-F238E27FC236}">
                <a16:creationId xmlns:a16="http://schemas.microsoft.com/office/drawing/2014/main" id="{D187AB44-D97B-6227-06DE-DB9EBF5126B6}"/>
              </a:ext>
            </a:extLst>
          </p:cNvPr>
          <p:cNvSpPr txBox="1"/>
          <p:nvPr/>
        </p:nvSpPr>
        <p:spPr>
          <a:xfrm>
            <a:off x="1033679" y="8185547"/>
            <a:ext cx="8369039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sk-SK" sz="4000" dirty="0"/>
              <a:t>Dĺžka trasy cca 253,5 m;</a:t>
            </a:r>
          </a:p>
          <a:p>
            <a:r>
              <a:rPr lang="sk-SK" sz="4000" dirty="0" err="1"/>
              <a:t>predizolované</a:t>
            </a:r>
            <a:r>
              <a:rPr lang="sk-SK" sz="4000" dirty="0"/>
              <a:t> potrubia DN 150/280</a:t>
            </a:r>
            <a:endParaRPr lang="sk-SK" sz="3200" dirty="0"/>
          </a:p>
        </p:txBody>
      </p:sp>
    </p:spTree>
    <p:extLst>
      <p:ext uri="{BB962C8B-B14F-4D97-AF65-F5344CB8AC3E}">
        <p14:creationId xmlns:p14="http://schemas.microsoft.com/office/powerpoint/2010/main" val="3061797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C8356-2107-506A-F478-922BE27F7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>
            <a:extLst>
              <a:ext uri="{FF2B5EF4-FFF2-40B4-BE49-F238E27FC236}">
                <a16:creationId xmlns:a16="http://schemas.microsoft.com/office/drawing/2014/main" id="{69BB4E89-4CBC-32EE-78ED-86DAE7C3C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51776" y="101421"/>
            <a:ext cx="4704079" cy="9461677"/>
          </a:xfrm>
          <a:prstGeom prst="rect">
            <a:avLst/>
          </a:prstGeom>
        </p:spPr>
      </p:pic>
      <p:sp>
        <p:nvSpPr>
          <p:cNvPr id="9" name="Freeform 9">
            <a:extLst>
              <a:ext uri="{FF2B5EF4-FFF2-40B4-BE49-F238E27FC236}">
                <a16:creationId xmlns:a16="http://schemas.microsoft.com/office/drawing/2014/main" id="{22F2B32A-27C9-A821-90BD-20E274F23348}"/>
              </a:ext>
            </a:extLst>
          </p:cNvPr>
          <p:cNvSpPr/>
          <p:nvPr/>
        </p:nvSpPr>
        <p:spPr>
          <a:xfrm>
            <a:off x="532142" y="9496675"/>
            <a:ext cx="1890715" cy="945358"/>
          </a:xfrm>
          <a:custGeom>
            <a:avLst/>
            <a:gdLst/>
            <a:ahLst/>
            <a:cxnLst/>
            <a:rect l="l" t="t" r="r" b="b"/>
            <a:pathLst>
              <a:path w="1890715" h="945358">
                <a:moveTo>
                  <a:pt x="0" y="0"/>
                </a:moveTo>
                <a:lnTo>
                  <a:pt x="1890716" y="0"/>
                </a:lnTo>
                <a:lnTo>
                  <a:pt x="1890716" y="945358"/>
                </a:lnTo>
                <a:lnTo>
                  <a:pt x="0" y="945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AutoShape 7">
            <a:extLst>
              <a:ext uri="{FF2B5EF4-FFF2-40B4-BE49-F238E27FC236}">
                <a16:creationId xmlns:a16="http://schemas.microsoft.com/office/drawing/2014/main" id="{8DB0565B-257D-3C96-4D41-FEAAE702F2A8}"/>
              </a:ext>
            </a:extLst>
          </p:cNvPr>
          <p:cNvSpPr/>
          <p:nvPr/>
        </p:nvSpPr>
        <p:spPr>
          <a:xfrm>
            <a:off x="0" y="9563100"/>
            <a:ext cx="18288000" cy="0"/>
          </a:xfrm>
          <a:prstGeom prst="line">
            <a:avLst/>
          </a:prstGeom>
          <a:ln w="9525" cap="flat">
            <a:solidFill>
              <a:srgbClr val="A6A6A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40D7CC79-65F4-B042-A70A-F3FAF9F85E6E}"/>
              </a:ext>
            </a:extLst>
          </p:cNvPr>
          <p:cNvSpPr txBox="1"/>
          <p:nvPr/>
        </p:nvSpPr>
        <p:spPr>
          <a:xfrm>
            <a:off x="1104900" y="442235"/>
            <a:ext cx="3162300" cy="948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6399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Stavba 2 - </a:t>
            </a:r>
            <a:endParaRPr lang="en-US" sz="6399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6" name="TextBox 8">
            <a:extLst>
              <a:ext uri="{FF2B5EF4-FFF2-40B4-BE49-F238E27FC236}">
                <a16:creationId xmlns:a16="http://schemas.microsoft.com/office/drawing/2014/main" id="{8BD63F29-927D-0D0C-6E64-F4B5CCAA595D}"/>
              </a:ext>
            </a:extLst>
          </p:cNvPr>
          <p:cNvSpPr txBox="1"/>
          <p:nvPr/>
        </p:nvSpPr>
        <p:spPr>
          <a:xfrm>
            <a:off x="1104900" y="1114930"/>
            <a:ext cx="12496800" cy="874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359"/>
              </a:lnSpc>
            </a:pPr>
            <a:r>
              <a:rPr lang="sk-SK" sz="4800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Potrubné a elektrické vedenia</a:t>
            </a:r>
            <a:endParaRPr lang="en-US" sz="4800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6CF865CE-CA97-CB85-9CAC-484A3D60F1B6}"/>
              </a:ext>
            </a:extLst>
          </p:cNvPr>
          <p:cNvSpPr txBox="1"/>
          <p:nvPr/>
        </p:nvSpPr>
        <p:spPr>
          <a:xfrm>
            <a:off x="1123351" y="2282656"/>
            <a:ext cx="9105899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sk-SK" sz="4000" b="1" dirty="0"/>
              <a:t>Stavebný objekt SO-2.2 – vetva V3</a:t>
            </a:r>
          </a:p>
          <a:p>
            <a:r>
              <a:rPr lang="sk-SK" sz="1200" dirty="0"/>
              <a:t> </a:t>
            </a:r>
          </a:p>
          <a:p>
            <a:r>
              <a:rPr lang="sk-SK" sz="4000" dirty="0"/>
              <a:t>Rekonštrukcia primárnych rozvodov medzi  CPK Mýtna a VS-3, VS-5</a:t>
            </a:r>
          </a:p>
        </p:txBody>
      </p:sp>
      <p:cxnSp>
        <p:nvCxnSpPr>
          <p:cNvPr id="7" name="Rovná spojnica 6">
            <a:extLst>
              <a:ext uri="{FF2B5EF4-FFF2-40B4-BE49-F238E27FC236}">
                <a16:creationId xmlns:a16="http://schemas.microsoft.com/office/drawing/2014/main" id="{45C67E48-07E5-96E8-57C8-1C25AA4B1420}"/>
              </a:ext>
            </a:extLst>
          </p:cNvPr>
          <p:cNvCxnSpPr>
            <a:cxnSpLocks/>
          </p:cNvCxnSpPr>
          <p:nvPr/>
        </p:nvCxnSpPr>
        <p:spPr>
          <a:xfrm flipH="1">
            <a:off x="14809224" y="4229100"/>
            <a:ext cx="213852" cy="8206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ovná spojnica 12">
            <a:extLst>
              <a:ext uri="{FF2B5EF4-FFF2-40B4-BE49-F238E27FC236}">
                <a16:creationId xmlns:a16="http://schemas.microsoft.com/office/drawing/2014/main" id="{E9493BCD-CCC2-CE2B-AE8B-FF2EC2908D5B}"/>
              </a:ext>
            </a:extLst>
          </p:cNvPr>
          <p:cNvCxnSpPr>
            <a:cxnSpLocks/>
          </p:cNvCxnSpPr>
          <p:nvPr/>
        </p:nvCxnSpPr>
        <p:spPr>
          <a:xfrm>
            <a:off x="15468600" y="2084720"/>
            <a:ext cx="207458" cy="329701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ovná spojnica 13">
            <a:extLst>
              <a:ext uri="{FF2B5EF4-FFF2-40B4-BE49-F238E27FC236}">
                <a16:creationId xmlns:a16="http://schemas.microsoft.com/office/drawing/2014/main" id="{C37EA514-A7F9-2CE8-AE08-64AED1DE1C9B}"/>
              </a:ext>
            </a:extLst>
          </p:cNvPr>
          <p:cNvCxnSpPr>
            <a:cxnSpLocks/>
          </p:cNvCxnSpPr>
          <p:nvPr/>
        </p:nvCxnSpPr>
        <p:spPr>
          <a:xfrm flipH="1">
            <a:off x="14540723" y="4313981"/>
            <a:ext cx="268501" cy="214167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ovná spojnica 14">
            <a:extLst>
              <a:ext uri="{FF2B5EF4-FFF2-40B4-BE49-F238E27FC236}">
                <a16:creationId xmlns:a16="http://schemas.microsoft.com/office/drawing/2014/main" id="{4818D27C-A047-D869-5627-2A2473F5B95A}"/>
              </a:ext>
            </a:extLst>
          </p:cNvPr>
          <p:cNvCxnSpPr>
            <a:cxnSpLocks/>
          </p:cNvCxnSpPr>
          <p:nvPr/>
        </p:nvCxnSpPr>
        <p:spPr>
          <a:xfrm flipH="1">
            <a:off x="14882352" y="7617221"/>
            <a:ext cx="281448" cy="72667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ovná spojnica 22">
            <a:extLst>
              <a:ext uri="{FF2B5EF4-FFF2-40B4-BE49-F238E27FC236}">
                <a16:creationId xmlns:a16="http://schemas.microsoft.com/office/drawing/2014/main" id="{ACB25444-00F8-A42F-538B-277A8FE23A48}"/>
              </a:ext>
            </a:extLst>
          </p:cNvPr>
          <p:cNvCxnSpPr>
            <a:cxnSpLocks/>
          </p:cNvCxnSpPr>
          <p:nvPr/>
        </p:nvCxnSpPr>
        <p:spPr>
          <a:xfrm>
            <a:off x="15023076" y="8410325"/>
            <a:ext cx="0" cy="21620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ovná spojnica 23">
            <a:extLst>
              <a:ext uri="{FF2B5EF4-FFF2-40B4-BE49-F238E27FC236}">
                <a16:creationId xmlns:a16="http://schemas.microsoft.com/office/drawing/2014/main" id="{2855EECE-4DA1-418E-33DB-3C0325E5BE52}"/>
              </a:ext>
            </a:extLst>
          </p:cNvPr>
          <p:cNvCxnSpPr>
            <a:cxnSpLocks/>
          </p:cNvCxnSpPr>
          <p:nvPr/>
        </p:nvCxnSpPr>
        <p:spPr>
          <a:xfrm>
            <a:off x="13944600" y="800100"/>
            <a:ext cx="1720572" cy="75193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ovná spojnica 24">
            <a:extLst>
              <a:ext uri="{FF2B5EF4-FFF2-40B4-BE49-F238E27FC236}">
                <a16:creationId xmlns:a16="http://schemas.microsoft.com/office/drawing/2014/main" id="{ACD7B005-15FB-F6C5-9F9A-493B4CC0D9C7}"/>
              </a:ext>
            </a:extLst>
          </p:cNvPr>
          <p:cNvCxnSpPr>
            <a:cxnSpLocks/>
          </p:cNvCxnSpPr>
          <p:nvPr/>
        </p:nvCxnSpPr>
        <p:spPr>
          <a:xfrm>
            <a:off x="14596601" y="7009955"/>
            <a:ext cx="567199" cy="63474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5">
            <a:extLst>
              <a:ext uri="{FF2B5EF4-FFF2-40B4-BE49-F238E27FC236}">
                <a16:creationId xmlns:a16="http://schemas.microsoft.com/office/drawing/2014/main" id="{2FF36237-0ADD-6748-7D29-2A13CCE6B8D4}"/>
              </a:ext>
            </a:extLst>
          </p:cNvPr>
          <p:cNvSpPr txBox="1"/>
          <p:nvPr/>
        </p:nvSpPr>
        <p:spPr>
          <a:xfrm>
            <a:off x="2715547" y="4539455"/>
            <a:ext cx="6876407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sk-SK" sz="4000" dirty="0"/>
              <a:t>VS-3 (</a:t>
            </a:r>
            <a:r>
              <a:rPr lang="sk-SK" sz="4000" dirty="0" err="1"/>
              <a:t>M.R.Štefánika</a:t>
            </a:r>
            <a:r>
              <a:rPr lang="sk-SK" sz="4000" dirty="0"/>
              <a:t>) </a:t>
            </a:r>
          </a:p>
          <a:p>
            <a:pPr algn="r"/>
            <a:r>
              <a:rPr lang="sk-SK" sz="4000" dirty="0"/>
              <a:t>Husitská cesta, ul. </a:t>
            </a:r>
            <a:r>
              <a:rPr lang="sk-SK" sz="4000" dirty="0" err="1"/>
              <a:t>Dibrovova</a:t>
            </a:r>
            <a:endParaRPr lang="sk-SK" sz="4000" dirty="0"/>
          </a:p>
          <a:p>
            <a:pPr algn="r"/>
            <a:r>
              <a:rPr lang="sk-SK" sz="4000" dirty="0"/>
              <a:t> VS-5 (</a:t>
            </a:r>
            <a:r>
              <a:rPr lang="sk-SK" sz="4000" dirty="0" err="1"/>
              <a:t>Dibrovova</a:t>
            </a:r>
            <a:r>
              <a:rPr lang="sk-SK" sz="4000" dirty="0"/>
              <a:t>/</a:t>
            </a:r>
            <a:r>
              <a:rPr lang="sk-SK" sz="4000" dirty="0" err="1"/>
              <a:t>Jiráskova</a:t>
            </a:r>
            <a:r>
              <a:rPr lang="sk-SK" sz="4000" dirty="0"/>
              <a:t>)</a:t>
            </a:r>
          </a:p>
          <a:p>
            <a:pPr algn="r"/>
            <a:r>
              <a:rPr lang="sk-SK" sz="4000" dirty="0"/>
              <a:t>ul. </a:t>
            </a:r>
            <a:r>
              <a:rPr lang="sk-SK" sz="4000" dirty="0" err="1"/>
              <a:t>Jiráskova</a:t>
            </a:r>
            <a:endParaRPr lang="sk-SK" sz="4000" dirty="0"/>
          </a:p>
          <a:p>
            <a:pPr algn="r"/>
            <a:r>
              <a:rPr lang="sk-SK" sz="4000" dirty="0"/>
              <a:t>CPK Mýtna</a:t>
            </a:r>
            <a:endParaRPr lang="sk-SK" sz="3200" dirty="0"/>
          </a:p>
        </p:txBody>
      </p:sp>
      <p:cxnSp>
        <p:nvCxnSpPr>
          <p:cNvPr id="36" name="Rovná spojovacia šípka 35">
            <a:extLst>
              <a:ext uri="{FF2B5EF4-FFF2-40B4-BE49-F238E27FC236}">
                <a16:creationId xmlns:a16="http://schemas.microsoft.com/office/drawing/2014/main" id="{4EE142A0-E444-906C-9085-EE50A33E518B}"/>
              </a:ext>
            </a:extLst>
          </p:cNvPr>
          <p:cNvCxnSpPr>
            <a:cxnSpLocks/>
          </p:cNvCxnSpPr>
          <p:nvPr/>
        </p:nvCxnSpPr>
        <p:spPr>
          <a:xfrm flipV="1">
            <a:off x="9753600" y="652794"/>
            <a:ext cx="3960470" cy="418590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Rovná spojovacia šípka 36">
            <a:extLst>
              <a:ext uri="{FF2B5EF4-FFF2-40B4-BE49-F238E27FC236}">
                <a16:creationId xmlns:a16="http://schemas.microsoft.com/office/drawing/2014/main" id="{C330BABB-E8A6-4578-176F-8E65ADC74C68}"/>
              </a:ext>
            </a:extLst>
          </p:cNvPr>
          <p:cNvCxnSpPr>
            <a:cxnSpLocks/>
          </p:cNvCxnSpPr>
          <p:nvPr/>
        </p:nvCxnSpPr>
        <p:spPr>
          <a:xfrm flipV="1">
            <a:off x="9735152" y="2246387"/>
            <a:ext cx="5668663" cy="32019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Rovná spojovacia šípka 37">
            <a:extLst>
              <a:ext uri="{FF2B5EF4-FFF2-40B4-BE49-F238E27FC236}">
                <a16:creationId xmlns:a16="http://schemas.microsoft.com/office/drawing/2014/main" id="{D3BB00F9-B079-B6FD-F460-01FD529B9188}"/>
              </a:ext>
            </a:extLst>
          </p:cNvPr>
          <p:cNvCxnSpPr>
            <a:cxnSpLocks/>
          </p:cNvCxnSpPr>
          <p:nvPr/>
        </p:nvCxnSpPr>
        <p:spPr>
          <a:xfrm flipV="1">
            <a:off x="9699523" y="4311168"/>
            <a:ext cx="5378831" cy="18511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Rovná spojovacia šípka 38">
            <a:extLst>
              <a:ext uri="{FF2B5EF4-FFF2-40B4-BE49-F238E27FC236}">
                <a16:creationId xmlns:a16="http://schemas.microsoft.com/office/drawing/2014/main" id="{8ADA12F3-F7D3-8796-34B7-823CAEA1A300}"/>
              </a:ext>
            </a:extLst>
          </p:cNvPr>
          <p:cNvCxnSpPr>
            <a:cxnSpLocks/>
          </p:cNvCxnSpPr>
          <p:nvPr/>
        </p:nvCxnSpPr>
        <p:spPr>
          <a:xfrm flipV="1">
            <a:off x="9753600" y="5448301"/>
            <a:ext cx="4917104" cy="123543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Rovná spojovacia šípka 42">
            <a:extLst>
              <a:ext uri="{FF2B5EF4-FFF2-40B4-BE49-F238E27FC236}">
                <a16:creationId xmlns:a16="http://schemas.microsoft.com/office/drawing/2014/main" id="{574C82E3-07BC-6D8E-5ED0-32A0B0AB83CF}"/>
              </a:ext>
            </a:extLst>
          </p:cNvPr>
          <p:cNvCxnSpPr>
            <a:cxnSpLocks/>
          </p:cNvCxnSpPr>
          <p:nvPr/>
        </p:nvCxnSpPr>
        <p:spPr>
          <a:xfrm>
            <a:off x="9790471" y="7334588"/>
            <a:ext cx="4750252" cy="135837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5">
            <a:extLst>
              <a:ext uri="{FF2B5EF4-FFF2-40B4-BE49-F238E27FC236}">
                <a16:creationId xmlns:a16="http://schemas.microsoft.com/office/drawing/2014/main" id="{D69FCEB4-0ABE-EA58-E861-47DCFD0B4FA6}"/>
              </a:ext>
            </a:extLst>
          </p:cNvPr>
          <p:cNvSpPr txBox="1"/>
          <p:nvPr/>
        </p:nvSpPr>
        <p:spPr>
          <a:xfrm>
            <a:off x="1033679" y="8185547"/>
            <a:ext cx="10243921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sk-SK" sz="4000" dirty="0"/>
              <a:t>Dĺžka trasy cca 331,5 m;</a:t>
            </a:r>
          </a:p>
          <a:p>
            <a:r>
              <a:rPr lang="sk-SK" sz="4000" dirty="0" err="1"/>
              <a:t>predizolované</a:t>
            </a:r>
            <a:r>
              <a:rPr lang="sk-SK" sz="4000" dirty="0"/>
              <a:t> potrubia DN 150/280, DN 125/225</a:t>
            </a:r>
            <a:endParaRPr lang="sk-SK" sz="3200" dirty="0"/>
          </a:p>
        </p:txBody>
      </p:sp>
      <p:cxnSp>
        <p:nvCxnSpPr>
          <p:cNvPr id="22" name="Rovná spojnica 21">
            <a:extLst>
              <a:ext uri="{FF2B5EF4-FFF2-40B4-BE49-F238E27FC236}">
                <a16:creationId xmlns:a16="http://schemas.microsoft.com/office/drawing/2014/main" id="{6C0FE127-F697-2B8F-E33C-1A4C937391B9}"/>
              </a:ext>
            </a:extLst>
          </p:cNvPr>
          <p:cNvCxnSpPr>
            <a:cxnSpLocks/>
          </p:cNvCxnSpPr>
          <p:nvPr/>
        </p:nvCxnSpPr>
        <p:spPr>
          <a:xfrm flipH="1">
            <a:off x="14882352" y="8622201"/>
            <a:ext cx="14072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ovná spojnica 27">
            <a:extLst>
              <a:ext uri="{FF2B5EF4-FFF2-40B4-BE49-F238E27FC236}">
                <a16:creationId xmlns:a16="http://schemas.microsoft.com/office/drawing/2014/main" id="{EAFE732E-731A-525D-A6EB-EC33CEC2ED06}"/>
              </a:ext>
            </a:extLst>
          </p:cNvPr>
          <p:cNvCxnSpPr>
            <a:cxnSpLocks/>
          </p:cNvCxnSpPr>
          <p:nvPr/>
        </p:nvCxnSpPr>
        <p:spPr>
          <a:xfrm flipH="1" flipV="1">
            <a:off x="14882352" y="8330744"/>
            <a:ext cx="140724" cy="116291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ovná spojnica 32">
            <a:extLst>
              <a:ext uri="{FF2B5EF4-FFF2-40B4-BE49-F238E27FC236}">
                <a16:creationId xmlns:a16="http://schemas.microsoft.com/office/drawing/2014/main" id="{543511C0-34D6-8782-2784-8AFEEC7A82BB}"/>
              </a:ext>
            </a:extLst>
          </p:cNvPr>
          <p:cNvCxnSpPr>
            <a:cxnSpLocks/>
          </p:cNvCxnSpPr>
          <p:nvPr/>
        </p:nvCxnSpPr>
        <p:spPr>
          <a:xfrm flipH="1">
            <a:off x="15490371" y="1552037"/>
            <a:ext cx="185687" cy="57877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ovná spojnica 34">
            <a:extLst>
              <a:ext uri="{FF2B5EF4-FFF2-40B4-BE49-F238E27FC236}">
                <a16:creationId xmlns:a16="http://schemas.microsoft.com/office/drawing/2014/main" id="{74AF1423-9BB9-5B43-EC6D-90C000559B70}"/>
              </a:ext>
            </a:extLst>
          </p:cNvPr>
          <p:cNvCxnSpPr>
            <a:cxnSpLocks/>
          </p:cNvCxnSpPr>
          <p:nvPr/>
        </p:nvCxnSpPr>
        <p:spPr>
          <a:xfrm flipH="1">
            <a:off x="14809224" y="2393455"/>
            <a:ext cx="855948" cy="187667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ovná spojnica 39">
            <a:extLst>
              <a:ext uri="{FF2B5EF4-FFF2-40B4-BE49-F238E27FC236}">
                <a16:creationId xmlns:a16="http://schemas.microsoft.com/office/drawing/2014/main" id="{374510E9-D066-DD64-0DC4-34D9085842AE}"/>
              </a:ext>
            </a:extLst>
          </p:cNvPr>
          <p:cNvCxnSpPr>
            <a:cxnSpLocks/>
          </p:cNvCxnSpPr>
          <p:nvPr/>
        </p:nvCxnSpPr>
        <p:spPr>
          <a:xfrm>
            <a:off x="14540723" y="6425498"/>
            <a:ext cx="55878" cy="58445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3565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AC7B3-9237-2ECA-852D-A6F2E43B0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9AB6EAB6-D47F-74C3-D557-BE5298BF78B4}"/>
              </a:ext>
            </a:extLst>
          </p:cNvPr>
          <p:cNvSpPr/>
          <p:nvPr/>
        </p:nvSpPr>
        <p:spPr>
          <a:xfrm>
            <a:off x="532142" y="9496675"/>
            <a:ext cx="1890715" cy="945358"/>
          </a:xfrm>
          <a:custGeom>
            <a:avLst/>
            <a:gdLst/>
            <a:ahLst/>
            <a:cxnLst/>
            <a:rect l="l" t="t" r="r" b="b"/>
            <a:pathLst>
              <a:path w="1890715" h="945358">
                <a:moveTo>
                  <a:pt x="0" y="0"/>
                </a:moveTo>
                <a:lnTo>
                  <a:pt x="1890716" y="0"/>
                </a:lnTo>
                <a:lnTo>
                  <a:pt x="1890716" y="945358"/>
                </a:lnTo>
                <a:lnTo>
                  <a:pt x="0" y="945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AutoShape 7">
            <a:extLst>
              <a:ext uri="{FF2B5EF4-FFF2-40B4-BE49-F238E27FC236}">
                <a16:creationId xmlns:a16="http://schemas.microsoft.com/office/drawing/2014/main" id="{ED7FB6D5-0B57-FF0F-0BBB-23A595E6B2D5}"/>
              </a:ext>
            </a:extLst>
          </p:cNvPr>
          <p:cNvSpPr/>
          <p:nvPr/>
        </p:nvSpPr>
        <p:spPr>
          <a:xfrm>
            <a:off x="0" y="9563100"/>
            <a:ext cx="18288000" cy="0"/>
          </a:xfrm>
          <a:prstGeom prst="line">
            <a:avLst/>
          </a:prstGeom>
          <a:ln w="9525" cap="flat">
            <a:solidFill>
              <a:srgbClr val="A6A6A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C56BD371-F4FB-3F7D-CDE1-1BBBE46FB16A}"/>
              </a:ext>
            </a:extLst>
          </p:cNvPr>
          <p:cNvSpPr txBox="1"/>
          <p:nvPr/>
        </p:nvSpPr>
        <p:spPr>
          <a:xfrm>
            <a:off x="1104900" y="442235"/>
            <a:ext cx="3162300" cy="948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6399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Stavba 3 - </a:t>
            </a:r>
            <a:endParaRPr lang="en-US" sz="6399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6" name="TextBox 8">
            <a:extLst>
              <a:ext uri="{FF2B5EF4-FFF2-40B4-BE49-F238E27FC236}">
                <a16:creationId xmlns:a16="http://schemas.microsoft.com/office/drawing/2014/main" id="{43D6C091-4516-EA27-492B-9BEAAA0F945C}"/>
              </a:ext>
            </a:extLst>
          </p:cNvPr>
          <p:cNvSpPr txBox="1"/>
          <p:nvPr/>
        </p:nvSpPr>
        <p:spPr>
          <a:xfrm>
            <a:off x="4572000" y="442235"/>
            <a:ext cx="12496800" cy="874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359"/>
              </a:lnSpc>
            </a:pPr>
            <a:r>
              <a:rPr lang="sk-SK" sz="4800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Riadenie a regulácia, inteligentný riadiaci systém</a:t>
            </a:r>
            <a:endParaRPr lang="en-US" sz="4800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E8A38F1-CB6F-9033-6D73-89E7D81CCD34}"/>
              </a:ext>
            </a:extLst>
          </p:cNvPr>
          <p:cNvSpPr txBox="1"/>
          <p:nvPr/>
        </p:nvSpPr>
        <p:spPr>
          <a:xfrm>
            <a:off x="1104900" y="1734360"/>
            <a:ext cx="16230600" cy="894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5400" b="1" spc="-159" dirty="0">
                <a:latin typeface="+mj-lt"/>
                <a:ea typeface="Arial"/>
                <a:cs typeface="Arial"/>
                <a:sym typeface="Arial"/>
              </a:rPr>
              <a:t>Riadenie prevádzky CTZ Mýtna : </a:t>
            </a:r>
            <a:endParaRPr lang="en-US" sz="5400" b="1" spc="-159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D65ED701-D63A-D143-B551-243DCA1A57DF}"/>
              </a:ext>
            </a:extLst>
          </p:cNvPr>
          <p:cNvSpPr txBox="1"/>
          <p:nvPr/>
        </p:nvSpPr>
        <p:spPr>
          <a:xfrm>
            <a:off x="1104900" y="2675465"/>
            <a:ext cx="14668500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sk-SK" sz="4000" dirty="0"/>
              <a:t>Optimálne riadenie a regulácia prevádzky zariadení :</a:t>
            </a:r>
          </a:p>
          <a:p>
            <a:r>
              <a:rPr lang="sk-SK" sz="4000" dirty="0"/>
              <a:t>1.stupeň – využívanie OZE a ODT (tepelné čerpadlá),</a:t>
            </a:r>
          </a:p>
          <a:p>
            <a:r>
              <a:rPr lang="sk-SK" sz="4000" dirty="0"/>
              <a:t>2.stupeň – VÚKVET vrátane akumulácie,</a:t>
            </a:r>
          </a:p>
          <a:p>
            <a:r>
              <a:rPr lang="sk-SK" sz="4000" dirty="0"/>
              <a:t>3.Stupeň – špičkové plynové kotly.</a:t>
            </a:r>
          </a:p>
          <a:p>
            <a:r>
              <a:rPr lang="sk-SK" sz="4000" dirty="0"/>
              <a:t>Ostatné zariadenia – obehové čerpadlá, expanzia, úprava vody.....</a:t>
            </a:r>
            <a:endParaRPr lang="sk-SK" sz="3200" dirty="0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B0A90B9-593D-14A8-8DD2-C1F0455B0370}"/>
              </a:ext>
            </a:extLst>
          </p:cNvPr>
          <p:cNvSpPr txBox="1"/>
          <p:nvPr/>
        </p:nvSpPr>
        <p:spPr>
          <a:xfrm>
            <a:off x="1104900" y="1714500"/>
            <a:ext cx="16230600" cy="894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5400" b="1" spc="-159" dirty="0">
                <a:latin typeface="+mj-lt"/>
                <a:ea typeface="Arial"/>
                <a:cs typeface="Arial"/>
                <a:sym typeface="Arial"/>
              </a:rPr>
              <a:t>Riadenie prevádzky CTZ Mýtna : </a:t>
            </a:r>
            <a:endParaRPr lang="en-US" sz="5400" b="1" spc="-159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E926AFAF-A95F-45AA-8598-4FAF9E4852DE}"/>
              </a:ext>
            </a:extLst>
          </p:cNvPr>
          <p:cNvSpPr txBox="1"/>
          <p:nvPr/>
        </p:nvSpPr>
        <p:spPr>
          <a:xfrm>
            <a:off x="1104900" y="6001560"/>
            <a:ext cx="16230600" cy="894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5400" b="1" spc="-159" dirty="0">
                <a:latin typeface="+mj-lt"/>
                <a:ea typeface="Arial"/>
                <a:cs typeface="Arial"/>
                <a:sym typeface="Arial"/>
              </a:rPr>
              <a:t>Riadenie prevádzky objektových OST; </a:t>
            </a:r>
            <a:endParaRPr lang="en-US" sz="5400" b="1" spc="-159" dirty="0"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CD7AAC70-D03D-41FF-C35B-BF9FA1E54B02}"/>
              </a:ext>
            </a:extLst>
          </p:cNvPr>
          <p:cNvSpPr txBox="1"/>
          <p:nvPr/>
        </p:nvSpPr>
        <p:spPr>
          <a:xfrm>
            <a:off x="1104900" y="7144429"/>
            <a:ext cx="16230600" cy="894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5400" b="1" spc="-159" dirty="0">
                <a:latin typeface="+mj-lt"/>
                <a:ea typeface="Arial"/>
                <a:cs typeface="Arial"/>
                <a:sym typeface="Arial"/>
              </a:rPr>
              <a:t>Zber údajov, diagnostika, optimalizácia procesov. </a:t>
            </a:r>
            <a:endParaRPr lang="en-US" sz="5400" b="1" spc="-159" dirty="0">
              <a:latin typeface="+mj-lt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380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73A9C-6A5E-9638-9E5B-42F082A3C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F314410D-F149-FA2A-9FED-6C8D5E5BA966}"/>
              </a:ext>
            </a:extLst>
          </p:cNvPr>
          <p:cNvSpPr/>
          <p:nvPr/>
        </p:nvSpPr>
        <p:spPr>
          <a:xfrm>
            <a:off x="532142" y="9496675"/>
            <a:ext cx="1890715" cy="945358"/>
          </a:xfrm>
          <a:custGeom>
            <a:avLst/>
            <a:gdLst/>
            <a:ahLst/>
            <a:cxnLst/>
            <a:rect l="l" t="t" r="r" b="b"/>
            <a:pathLst>
              <a:path w="1890715" h="945358">
                <a:moveTo>
                  <a:pt x="0" y="0"/>
                </a:moveTo>
                <a:lnTo>
                  <a:pt x="1890716" y="0"/>
                </a:lnTo>
                <a:lnTo>
                  <a:pt x="1890716" y="945358"/>
                </a:lnTo>
                <a:lnTo>
                  <a:pt x="0" y="945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AutoShape 7">
            <a:extLst>
              <a:ext uri="{FF2B5EF4-FFF2-40B4-BE49-F238E27FC236}">
                <a16:creationId xmlns:a16="http://schemas.microsoft.com/office/drawing/2014/main" id="{EFFCC5E9-ECB0-09C3-76E4-6C049F436D61}"/>
              </a:ext>
            </a:extLst>
          </p:cNvPr>
          <p:cNvSpPr/>
          <p:nvPr/>
        </p:nvSpPr>
        <p:spPr>
          <a:xfrm>
            <a:off x="0" y="9563100"/>
            <a:ext cx="18288000" cy="0"/>
          </a:xfrm>
          <a:prstGeom prst="line">
            <a:avLst/>
          </a:prstGeom>
          <a:ln w="9525" cap="flat">
            <a:solidFill>
              <a:srgbClr val="A6A6A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99CF3DC7-1B35-D179-ACFF-3BA0E7F23C2C}"/>
              </a:ext>
            </a:extLst>
          </p:cNvPr>
          <p:cNvSpPr txBox="1"/>
          <p:nvPr/>
        </p:nvSpPr>
        <p:spPr>
          <a:xfrm>
            <a:off x="1104900" y="442235"/>
            <a:ext cx="3162300" cy="948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6399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Stavba 4 - </a:t>
            </a:r>
            <a:endParaRPr lang="en-US" sz="6399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6" name="TextBox 8">
            <a:extLst>
              <a:ext uri="{FF2B5EF4-FFF2-40B4-BE49-F238E27FC236}">
                <a16:creationId xmlns:a16="http://schemas.microsoft.com/office/drawing/2014/main" id="{F78F2C45-3C07-F2AC-5F52-A9C826E6F135}"/>
              </a:ext>
            </a:extLst>
          </p:cNvPr>
          <p:cNvSpPr txBox="1"/>
          <p:nvPr/>
        </p:nvSpPr>
        <p:spPr>
          <a:xfrm>
            <a:off x="4572000" y="442235"/>
            <a:ext cx="12496800" cy="874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359"/>
              </a:lnSpc>
            </a:pPr>
            <a:r>
              <a:rPr lang="sk-SK" sz="4800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Objektové odovzdávacie stanice tepla</a:t>
            </a:r>
            <a:endParaRPr lang="en-US" sz="4800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8D246555-F8CE-37C6-0BDB-D681990107B2}"/>
              </a:ext>
            </a:extLst>
          </p:cNvPr>
          <p:cNvSpPr txBox="1"/>
          <p:nvPr/>
        </p:nvSpPr>
        <p:spPr>
          <a:xfrm>
            <a:off x="1104900" y="1714500"/>
            <a:ext cx="16230600" cy="6588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5400" b="1" spc="-159" dirty="0">
                <a:latin typeface="+mj-lt"/>
                <a:ea typeface="Arial"/>
                <a:cs typeface="Arial"/>
                <a:sym typeface="Arial"/>
              </a:rPr>
              <a:t>Dobudovanie objektových OST </a:t>
            </a:r>
          </a:p>
          <a:p>
            <a:pPr algn="l">
              <a:lnSpc>
                <a:spcPts val="7359"/>
              </a:lnSpc>
            </a:pPr>
            <a:r>
              <a:rPr lang="sk-SK" sz="5400" b="1" spc="-159" dirty="0">
                <a:latin typeface="+mj-lt"/>
                <a:ea typeface="Arial"/>
                <a:cs typeface="Arial"/>
                <a:sym typeface="Arial"/>
              </a:rPr>
              <a:t>v obvodoch súčasnej kotolne PK-409</a:t>
            </a:r>
          </a:p>
          <a:p>
            <a:pPr algn="l">
              <a:lnSpc>
                <a:spcPts val="7359"/>
              </a:lnSpc>
            </a:pPr>
            <a:r>
              <a:rPr lang="sk-SK" sz="5400" b="1" spc="-159" dirty="0">
                <a:latin typeface="+mj-lt"/>
                <a:ea typeface="Arial"/>
                <a:cs typeface="Arial"/>
                <a:sym typeface="Arial"/>
              </a:rPr>
              <a:t>a okrskových výmenníkových staníc VS3 a VS5</a:t>
            </a:r>
          </a:p>
          <a:p>
            <a:pPr algn="l">
              <a:lnSpc>
                <a:spcPts val="7359"/>
              </a:lnSpc>
            </a:pPr>
            <a:r>
              <a:rPr lang="sk-SK" sz="5400" b="1" spc="-159" dirty="0">
                <a:latin typeface="+mj-lt"/>
                <a:ea typeface="Arial"/>
                <a:cs typeface="Arial"/>
                <a:sym typeface="Arial"/>
              </a:rPr>
              <a:t>(nahradenie 4-or trubkových potrubných rozvodov 2-oj trubkovými, objektová regulácia dodávky tepla a ohrevu teplej vody).</a:t>
            </a:r>
          </a:p>
          <a:p>
            <a:pPr algn="l">
              <a:lnSpc>
                <a:spcPts val="7359"/>
              </a:lnSpc>
            </a:pPr>
            <a:endParaRPr lang="en-US" sz="5400" b="1" spc="-159" dirty="0">
              <a:latin typeface="+mj-lt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76123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819150" y="3205630"/>
            <a:ext cx="16440150" cy="14747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519"/>
              </a:lnSpc>
            </a:pPr>
            <a:r>
              <a:rPr lang="sk-SK" sz="9600" spc="-480" noProof="0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Ďakujem za pozornosť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58395" y="5764944"/>
            <a:ext cx="6038850" cy="24878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4000" b="1" dirty="0">
                <a:solidFill>
                  <a:srgbClr val="555555"/>
                </a:solidFill>
                <a:latin typeface="+mj-lt"/>
                <a:ea typeface="Arial Bold"/>
                <a:cs typeface="Arial Bold"/>
                <a:sym typeface="Arial Bold"/>
              </a:rPr>
              <a:t>Ing. Miroslav Havrlent</a:t>
            </a:r>
          </a:p>
          <a:p>
            <a:pPr algn="l">
              <a:lnSpc>
                <a:spcPts val="2400"/>
              </a:lnSpc>
            </a:pPr>
            <a:endParaRPr lang="en-US" sz="4000" b="1" dirty="0">
              <a:solidFill>
                <a:srgbClr val="555555"/>
              </a:solidFill>
              <a:latin typeface="+mj-lt"/>
              <a:ea typeface="Arial Bold"/>
              <a:cs typeface="Arial Bold"/>
              <a:sym typeface="Arial Bold"/>
            </a:endParaRPr>
          </a:p>
          <a:p>
            <a:pPr algn="l">
              <a:lnSpc>
                <a:spcPts val="3840"/>
              </a:lnSpc>
              <a:spcBef>
                <a:spcPts val="600"/>
              </a:spcBef>
            </a:pPr>
            <a:r>
              <a:rPr lang="sk-SK" sz="4000" dirty="0">
                <a:solidFill>
                  <a:srgbClr val="555555"/>
                </a:solidFill>
                <a:latin typeface="+mj-lt"/>
                <a:ea typeface="Arial"/>
                <a:cs typeface="Arial"/>
                <a:sym typeface="Arial"/>
              </a:rPr>
              <a:t>t</a:t>
            </a:r>
            <a:r>
              <a:rPr lang="en-US" sz="4000" dirty="0" err="1">
                <a:solidFill>
                  <a:srgbClr val="555555"/>
                </a:solidFill>
                <a:latin typeface="+mj-lt"/>
                <a:ea typeface="Arial"/>
                <a:cs typeface="Arial"/>
                <a:sym typeface="Arial"/>
              </a:rPr>
              <a:t>el</a:t>
            </a:r>
            <a:r>
              <a:rPr lang="sk-SK" sz="4000" dirty="0">
                <a:solidFill>
                  <a:srgbClr val="555555"/>
                </a:solidFill>
                <a:latin typeface="+mj-lt"/>
                <a:ea typeface="Arial"/>
                <a:cs typeface="Arial"/>
                <a:sym typeface="Arial"/>
              </a:rPr>
              <a:t>.</a:t>
            </a:r>
            <a:r>
              <a:rPr lang="en-US" sz="4000" dirty="0">
                <a:solidFill>
                  <a:srgbClr val="555555"/>
                </a:solidFill>
                <a:latin typeface="+mj-lt"/>
                <a:ea typeface="Arial"/>
                <a:cs typeface="Arial"/>
                <a:sym typeface="Arial"/>
              </a:rPr>
              <a:t>: +421 905 617 575</a:t>
            </a:r>
          </a:p>
          <a:p>
            <a:pPr algn="l">
              <a:lnSpc>
                <a:spcPts val="3840"/>
              </a:lnSpc>
              <a:spcBef>
                <a:spcPts val="600"/>
              </a:spcBef>
            </a:pPr>
            <a:r>
              <a:rPr lang="en-US" sz="4000" dirty="0">
                <a:solidFill>
                  <a:srgbClr val="555555"/>
                </a:solidFill>
                <a:latin typeface="+mj-lt"/>
                <a:ea typeface="Arial"/>
                <a:cs typeface="Arial"/>
                <a:sym typeface="Arial"/>
              </a:rPr>
              <a:t>e-mail: havrlent@racen.sk</a:t>
            </a:r>
          </a:p>
          <a:p>
            <a:pPr algn="l">
              <a:lnSpc>
                <a:spcPts val="3840"/>
              </a:lnSpc>
              <a:spcBef>
                <a:spcPts val="600"/>
              </a:spcBef>
            </a:pPr>
            <a:r>
              <a:rPr lang="en-US" sz="4000" dirty="0">
                <a:solidFill>
                  <a:srgbClr val="555555"/>
                </a:solidFill>
                <a:latin typeface="+mj-lt"/>
                <a:ea typeface="Arial"/>
                <a:cs typeface="Arial"/>
                <a:sym typeface="Arial"/>
              </a:rPr>
              <a:t>www.racen.sk</a:t>
            </a:r>
          </a:p>
        </p:txBody>
      </p:sp>
      <p:sp>
        <p:nvSpPr>
          <p:cNvPr id="6" name="Freeform 6"/>
          <p:cNvSpPr/>
          <p:nvPr/>
        </p:nvSpPr>
        <p:spPr>
          <a:xfrm>
            <a:off x="532142" y="9496675"/>
            <a:ext cx="1890715" cy="945358"/>
          </a:xfrm>
          <a:custGeom>
            <a:avLst/>
            <a:gdLst/>
            <a:ahLst/>
            <a:cxnLst/>
            <a:rect l="l" t="t" r="r" b="b"/>
            <a:pathLst>
              <a:path w="1890715" h="945358">
                <a:moveTo>
                  <a:pt x="0" y="0"/>
                </a:moveTo>
                <a:lnTo>
                  <a:pt x="1890716" y="0"/>
                </a:lnTo>
                <a:lnTo>
                  <a:pt x="1890716" y="945358"/>
                </a:lnTo>
                <a:lnTo>
                  <a:pt x="0" y="945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AutoShape 7"/>
          <p:cNvSpPr/>
          <p:nvPr/>
        </p:nvSpPr>
        <p:spPr>
          <a:xfrm>
            <a:off x="0" y="9563100"/>
            <a:ext cx="18288000" cy="0"/>
          </a:xfrm>
          <a:prstGeom prst="line">
            <a:avLst/>
          </a:prstGeom>
          <a:ln w="9525" cap="flat">
            <a:solidFill>
              <a:srgbClr val="A6A6A6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8" name="Skupina 7"/>
          <p:cNvGrpSpPr/>
          <p:nvPr/>
        </p:nvGrpSpPr>
        <p:grpSpPr>
          <a:xfrm>
            <a:off x="-35101" y="-849095"/>
            <a:ext cx="18323101" cy="5550143"/>
            <a:chOff x="-35101" y="-849095"/>
            <a:chExt cx="18323101" cy="5550143"/>
          </a:xfrm>
        </p:grpSpPr>
        <p:cxnSp>
          <p:nvCxnSpPr>
            <p:cNvPr id="9" name="Rovná spojnica 8"/>
            <p:cNvCxnSpPr/>
            <p:nvPr/>
          </p:nvCxnSpPr>
          <p:spPr>
            <a:xfrm>
              <a:off x="7544816" y="188295"/>
              <a:ext cx="10743184" cy="3247067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ovná spojnica 9"/>
            <p:cNvCxnSpPr/>
            <p:nvPr/>
          </p:nvCxnSpPr>
          <p:spPr>
            <a:xfrm flipH="1">
              <a:off x="-11501" y="188295"/>
              <a:ext cx="7555051" cy="1039833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ovná spojnica 10"/>
            <p:cNvCxnSpPr/>
            <p:nvPr/>
          </p:nvCxnSpPr>
          <p:spPr>
            <a:xfrm>
              <a:off x="7615935" y="62466"/>
              <a:ext cx="10672065" cy="3055472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ovná spojnica 11"/>
            <p:cNvCxnSpPr/>
            <p:nvPr/>
          </p:nvCxnSpPr>
          <p:spPr>
            <a:xfrm flipH="1">
              <a:off x="-21082" y="62466"/>
              <a:ext cx="7635751" cy="1004354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ovná spojnica 12"/>
            <p:cNvCxnSpPr/>
            <p:nvPr/>
          </p:nvCxnSpPr>
          <p:spPr>
            <a:xfrm>
              <a:off x="7687054" y="-68537"/>
              <a:ext cx="10600946" cy="2857207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ovná spojnica 13"/>
            <p:cNvCxnSpPr/>
            <p:nvPr/>
          </p:nvCxnSpPr>
          <p:spPr>
            <a:xfrm flipH="1">
              <a:off x="-10235" y="-68537"/>
              <a:ext cx="7696023" cy="1007110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ovná spojnica 14"/>
            <p:cNvCxnSpPr/>
            <p:nvPr/>
          </p:nvCxnSpPr>
          <p:spPr>
            <a:xfrm>
              <a:off x="7758173" y="-193852"/>
              <a:ext cx="10529827" cy="2595807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ovná spojnica 15"/>
            <p:cNvCxnSpPr/>
            <p:nvPr/>
          </p:nvCxnSpPr>
          <p:spPr>
            <a:xfrm flipH="1">
              <a:off x="-1266" y="-193852"/>
              <a:ext cx="7758173" cy="996881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ovná spojnica 16"/>
            <p:cNvCxnSpPr/>
            <p:nvPr/>
          </p:nvCxnSpPr>
          <p:spPr>
            <a:xfrm>
              <a:off x="7466652" y="320898"/>
              <a:ext cx="10821348" cy="3431888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ovná spojnica 17"/>
            <p:cNvCxnSpPr/>
            <p:nvPr/>
          </p:nvCxnSpPr>
          <p:spPr>
            <a:xfrm flipH="1">
              <a:off x="-22348" y="322423"/>
              <a:ext cx="7487494" cy="1037643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ovná spojnica 18"/>
            <p:cNvCxnSpPr/>
            <p:nvPr/>
          </p:nvCxnSpPr>
          <p:spPr>
            <a:xfrm>
              <a:off x="7391775" y="450670"/>
              <a:ext cx="10896225" cy="3582277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ovná spojnica 19"/>
            <p:cNvCxnSpPr/>
            <p:nvPr/>
          </p:nvCxnSpPr>
          <p:spPr>
            <a:xfrm flipH="1">
              <a:off x="-12767" y="450670"/>
              <a:ext cx="7403276" cy="1065680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ovná spojnica 20"/>
            <p:cNvCxnSpPr/>
            <p:nvPr/>
          </p:nvCxnSpPr>
          <p:spPr>
            <a:xfrm>
              <a:off x="7321923" y="575833"/>
              <a:ext cx="10966077" cy="3691703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ovná spojnica 21"/>
            <p:cNvCxnSpPr/>
            <p:nvPr/>
          </p:nvCxnSpPr>
          <p:spPr>
            <a:xfrm flipH="1">
              <a:off x="-14273" y="575833"/>
              <a:ext cx="7334930" cy="1068764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ovná spojnica 22"/>
            <p:cNvCxnSpPr/>
            <p:nvPr/>
          </p:nvCxnSpPr>
          <p:spPr>
            <a:xfrm>
              <a:off x="7252071" y="701662"/>
              <a:ext cx="11035929" cy="3793015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ovná spojnica 23"/>
            <p:cNvCxnSpPr/>
            <p:nvPr/>
          </p:nvCxnSpPr>
          <p:spPr>
            <a:xfrm flipH="1">
              <a:off x="-23854" y="701662"/>
              <a:ext cx="7274659" cy="1082135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ovná spojnica 24"/>
            <p:cNvCxnSpPr/>
            <p:nvPr/>
          </p:nvCxnSpPr>
          <p:spPr>
            <a:xfrm>
              <a:off x="7181739" y="830913"/>
              <a:ext cx="11106261" cy="3870135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ovná spojnica 25"/>
            <p:cNvCxnSpPr/>
            <p:nvPr/>
          </p:nvCxnSpPr>
          <p:spPr>
            <a:xfrm flipH="1">
              <a:off x="-15779" y="830913"/>
              <a:ext cx="7196252" cy="1088661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ovná spojnica 26"/>
            <p:cNvCxnSpPr/>
            <p:nvPr/>
          </p:nvCxnSpPr>
          <p:spPr>
            <a:xfrm>
              <a:off x="7831128" y="-319681"/>
              <a:ext cx="10456872" cy="2305042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ovná spojnica 27"/>
            <p:cNvCxnSpPr/>
            <p:nvPr/>
          </p:nvCxnSpPr>
          <p:spPr>
            <a:xfrm flipH="1">
              <a:off x="0" y="-319681"/>
              <a:ext cx="7829863" cy="984332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ovná spojnica 28"/>
            <p:cNvCxnSpPr/>
            <p:nvPr/>
          </p:nvCxnSpPr>
          <p:spPr>
            <a:xfrm>
              <a:off x="7904083" y="-444726"/>
              <a:ext cx="10383917" cy="2041903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ovná spojnica 29"/>
            <p:cNvCxnSpPr/>
            <p:nvPr/>
          </p:nvCxnSpPr>
          <p:spPr>
            <a:xfrm flipH="1">
              <a:off x="0" y="-444726"/>
              <a:ext cx="7902818" cy="986434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ovná spojnica 30"/>
            <p:cNvCxnSpPr/>
            <p:nvPr/>
          </p:nvCxnSpPr>
          <p:spPr>
            <a:xfrm>
              <a:off x="7977038" y="-569413"/>
              <a:ext cx="10310962" cy="1709954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ovná spojnica 31"/>
            <p:cNvCxnSpPr/>
            <p:nvPr/>
          </p:nvCxnSpPr>
          <p:spPr>
            <a:xfrm flipH="1">
              <a:off x="0" y="-569413"/>
              <a:ext cx="7975773" cy="964255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ovná spojnica 32"/>
            <p:cNvCxnSpPr/>
            <p:nvPr/>
          </p:nvCxnSpPr>
          <p:spPr>
            <a:xfrm>
              <a:off x="8048614" y="-695242"/>
              <a:ext cx="10239386" cy="1368498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ovná spojnica 33"/>
            <p:cNvCxnSpPr/>
            <p:nvPr/>
          </p:nvCxnSpPr>
          <p:spPr>
            <a:xfrm flipH="1">
              <a:off x="0" y="-695242"/>
              <a:ext cx="8047348" cy="941807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ovná spojnica 34"/>
            <p:cNvCxnSpPr/>
            <p:nvPr/>
          </p:nvCxnSpPr>
          <p:spPr>
            <a:xfrm>
              <a:off x="8126778" y="-836390"/>
              <a:ext cx="10161222" cy="1132062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ovná spojnica 35"/>
            <p:cNvCxnSpPr/>
            <p:nvPr/>
          </p:nvCxnSpPr>
          <p:spPr>
            <a:xfrm flipH="1">
              <a:off x="-35101" y="-849095"/>
              <a:ext cx="8160614" cy="942444"/>
            </a:xfrm>
            <a:prstGeom prst="line">
              <a:avLst/>
            </a:prstGeom>
            <a:ln>
              <a:solidFill>
                <a:srgbClr val="009B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F2C414-04DB-FC4E-C777-4DFC5F634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>
            <a:extLst>
              <a:ext uri="{FF2B5EF4-FFF2-40B4-BE49-F238E27FC236}">
                <a16:creationId xmlns:a16="http://schemas.microsoft.com/office/drawing/2014/main" id="{EC953FFC-A19A-F6F0-446E-DE006805D15A}"/>
              </a:ext>
            </a:extLst>
          </p:cNvPr>
          <p:cNvSpPr txBox="1"/>
          <p:nvPr/>
        </p:nvSpPr>
        <p:spPr>
          <a:xfrm>
            <a:off x="1028700" y="781664"/>
            <a:ext cx="16230600" cy="948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6399" b="1" spc="-159" dirty="0">
                <a:solidFill>
                  <a:schemeClr val="accent5">
                    <a:lumMod val="75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HLAVNÉ CIELE PROJEKTU :</a:t>
            </a:r>
            <a:endParaRPr lang="en-US" sz="6399" b="1" spc="-159" dirty="0">
              <a:solidFill>
                <a:schemeClr val="accent5">
                  <a:lumMod val="75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A33124DD-E402-3A88-DCAF-5C9D318569C2}"/>
              </a:ext>
            </a:extLst>
          </p:cNvPr>
          <p:cNvSpPr/>
          <p:nvPr/>
        </p:nvSpPr>
        <p:spPr>
          <a:xfrm>
            <a:off x="532142" y="9496675"/>
            <a:ext cx="1890715" cy="945358"/>
          </a:xfrm>
          <a:custGeom>
            <a:avLst/>
            <a:gdLst/>
            <a:ahLst/>
            <a:cxnLst/>
            <a:rect l="l" t="t" r="r" b="b"/>
            <a:pathLst>
              <a:path w="1890715" h="945358">
                <a:moveTo>
                  <a:pt x="0" y="0"/>
                </a:moveTo>
                <a:lnTo>
                  <a:pt x="1890716" y="0"/>
                </a:lnTo>
                <a:lnTo>
                  <a:pt x="1890716" y="945358"/>
                </a:lnTo>
                <a:lnTo>
                  <a:pt x="0" y="945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2" name="AutoShape 7">
            <a:extLst>
              <a:ext uri="{FF2B5EF4-FFF2-40B4-BE49-F238E27FC236}">
                <a16:creationId xmlns:a16="http://schemas.microsoft.com/office/drawing/2014/main" id="{9EEA27C1-9FF5-8C4B-12D0-35D1D28437D6}"/>
              </a:ext>
            </a:extLst>
          </p:cNvPr>
          <p:cNvSpPr/>
          <p:nvPr/>
        </p:nvSpPr>
        <p:spPr>
          <a:xfrm>
            <a:off x="0" y="9563100"/>
            <a:ext cx="18288000" cy="0"/>
          </a:xfrm>
          <a:prstGeom prst="line">
            <a:avLst/>
          </a:prstGeom>
          <a:ln w="9525" cap="flat">
            <a:solidFill>
              <a:srgbClr val="A6A6A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3ED99D8B-E07B-D476-8DC2-5E42F3908812}"/>
              </a:ext>
            </a:extLst>
          </p:cNvPr>
          <p:cNvSpPr txBox="1"/>
          <p:nvPr/>
        </p:nvSpPr>
        <p:spPr>
          <a:xfrm>
            <a:off x="1033616" y="2033530"/>
            <a:ext cx="16230600" cy="894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5400" b="1" spc="-159" dirty="0">
                <a:solidFill>
                  <a:schemeClr val="accent1">
                    <a:lumMod val="75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Postupná modernizácia výroby a distribúcie tepla; </a:t>
            </a:r>
            <a:endParaRPr lang="en-US" sz="5400" b="1" spc="-159" dirty="0">
              <a:solidFill>
                <a:schemeClr val="accent1">
                  <a:lumMod val="75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203CE2F8-BF29-E682-66D3-DF0A829010C3}"/>
              </a:ext>
            </a:extLst>
          </p:cNvPr>
          <p:cNvSpPr txBox="1"/>
          <p:nvPr/>
        </p:nvSpPr>
        <p:spPr>
          <a:xfrm>
            <a:off x="999203" y="4407879"/>
            <a:ext cx="16230600" cy="894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5400" b="1" spc="-159" dirty="0">
                <a:solidFill>
                  <a:schemeClr val="accent1">
                    <a:lumMod val="75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Zníženie produkcie emisií škodlivých látok do ovzdušia; </a:t>
            </a:r>
            <a:endParaRPr lang="en-US" sz="5400" b="1" spc="-159" dirty="0">
              <a:solidFill>
                <a:schemeClr val="accent1">
                  <a:lumMod val="75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0E0E9263-3024-B2CE-73DB-66778F5CBD93}"/>
              </a:ext>
            </a:extLst>
          </p:cNvPr>
          <p:cNvSpPr txBox="1"/>
          <p:nvPr/>
        </p:nvSpPr>
        <p:spPr>
          <a:xfrm>
            <a:off x="1033616" y="3165634"/>
            <a:ext cx="16230600" cy="894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5400" b="1" spc="-159" dirty="0">
                <a:solidFill>
                  <a:schemeClr val="accent1">
                    <a:lumMod val="75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Zvýšenie účinnosti a efektívnosti prevádzky CTZ Mýtna; </a:t>
            </a:r>
            <a:endParaRPr lang="en-US" sz="5400" b="1" spc="-159" dirty="0">
              <a:solidFill>
                <a:schemeClr val="accent1">
                  <a:lumMod val="75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8CBD19CD-360A-5AD6-6C3D-59D38A200DDF}"/>
              </a:ext>
            </a:extLst>
          </p:cNvPr>
          <p:cNvSpPr txBox="1"/>
          <p:nvPr/>
        </p:nvSpPr>
        <p:spPr>
          <a:xfrm>
            <a:off x="1023784" y="6819342"/>
            <a:ext cx="16230600" cy="894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5400" b="1" spc="-159" dirty="0">
                <a:solidFill>
                  <a:schemeClr val="accent1">
                    <a:lumMod val="75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Využívanie dostupných obnoviteľných zdrojov energií (OZE); </a:t>
            </a:r>
            <a:endParaRPr lang="en-US" sz="5400" b="1" spc="-159" dirty="0">
              <a:solidFill>
                <a:schemeClr val="accent1">
                  <a:lumMod val="75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907DD7-4F06-6AE9-8C81-5AB66133E7C4}"/>
              </a:ext>
            </a:extLst>
          </p:cNvPr>
          <p:cNvSpPr txBox="1"/>
          <p:nvPr/>
        </p:nvSpPr>
        <p:spPr>
          <a:xfrm>
            <a:off x="999203" y="7955458"/>
            <a:ext cx="16755397" cy="894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359"/>
              </a:lnSpc>
            </a:pPr>
            <a:r>
              <a:rPr lang="sk-SK" sz="5400" b="1" spc="-159" dirty="0">
                <a:solidFill>
                  <a:schemeClr val="accent1">
                    <a:lumMod val="75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Plnenie kritérií pre účinné centralizované zásobovanie teplom. </a:t>
            </a:r>
            <a:endParaRPr lang="en-US" sz="5400" b="1" spc="-159" dirty="0">
              <a:solidFill>
                <a:schemeClr val="accent1">
                  <a:lumMod val="75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2B104AAE-663F-A056-A355-CC80D8F27D13}"/>
              </a:ext>
            </a:extLst>
          </p:cNvPr>
          <p:cNvSpPr txBox="1"/>
          <p:nvPr/>
        </p:nvSpPr>
        <p:spPr>
          <a:xfrm>
            <a:off x="1033616" y="5568251"/>
            <a:ext cx="16230600" cy="894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5400" b="1" spc="-159" dirty="0">
                <a:solidFill>
                  <a:schemeClr val="accent1">
                    <a:lumMod val="75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Využívanie kombinovanej výroby elektriny a tepla (VÚKVET); </a:t>
            </a:r>
            <a:endParaRPr lang="en-US" sz="5400" b="1" spc="-159" dirty="0">
              <a:solidFill>
                <a:schemeClr val="accent1">
                  <a:lumMod val="75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69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68506-D737-AA7F-D9FC-86C8CACF7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03579A64-10B8-7AFC-E3FB-FD24CAEDE400}"/>
              </a:ext>
            </a:extLst>
          </p:cNvPr>
          <p:cNvSpPr txBox="1"/>
          <p:nvPr/>
        </p:nvSpPr>
        <p:spPr>
          <a:xfrm>
            <a:off x="9105901" y="2227869"/>
            <a:ext cx="7768275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sk-SK" sz="3600" dirty="0"/>
              <a:t>Účinný systém centralizovaného zásobovania teplom : </a:t>
            </a:r>
          </a:p>
          <a:p>
            <a:r>
              <a:rPr lang="sk-SK" sz="3600" dirty="0"/>
              <a:t>aspoň </a:t>
            </a:r>
            <a:r>
              <a:rPr lang="sk-SK" sz="3600" b="1" dirty="0"/>
              <a:t>50 %</a:t>
            </a:r>
            <a:r>
              <a:rPr lang="sk-SK" sz="3600" dirty="0"/>
              <a:t> tepla kombináciou </a:t>
            </a:r>
          </a:p>
          <a:p>
            <a:r>
              <a:rPr lang="sk-SK" sz="3600" dirty="0"/>
              <a:t>tepla vyrobeného z obnoviteľných zdrojov (OZE), tepla vyrobeného vysoko účinnou kombinovanou výrobou elektriny a tepla (VÚ KVET) a využívaním odpadového tepla (OT) z energetických procesov.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1B82FC7F-5D10-B204-4754-852126A23025}"/>
              </a:ext>
            </a:extLst>
          </p:cNvPr>
          <p:cNvSpPr txBox="1"/>
          <p:nvPr/>
        </p:nvSpPr>
        <p:spPr>
          <a:xfrm>
            <a:off x="9201150" y="7207072"/>
            <a:ext cx="7577776" cy="18260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sk-SK" sz="3600" dirty="0">
                <a:solidFill>
                  <a:srgbClr val="555555"/>
                </a:solidFill>
                <a:ea typeface="Arial"/>
                <a:cs typeface="Arial"/>
                <a:sym typeface="Arial"/>
              </a:rPr>
              <a:t>Zvýšenie podielu výroby tepla využívaním OZE v sústavách CZT na min. </a:t>
            </a:r>
            <a:r>
              <a:rPr lang="sk-SK" sz="3600" b="1" dirty="0">
                <a:solidFill>
                  <a:srgbClr val="555555"/>
                </a:solidFill>
                <a:ea typeface="Arial"/>
                <a:cs typeface="Arial"/>
                <a:sym typeface="Arial"/>
              </a:rPr>
              <a:t>5 %</a:t>
            </a:r>
            <a:r>
              <a:rPr lang="sk-SK" sz="3600" dirty="0">
                <a:solidFill>
                  <a:srgbClr val="555555"/>
                </a:solidFill>
                <a:ea typeface="Arial"/>
                <a:cs typeface="Arial"/>
                <a:sym typeface="Arial"/>
              </a:rPr>
              <a:t>, s výhľadom na </a:t>
            </a:r>
            <a:r>
              <a:rPr lang="sk-SK" sz="3600" b="1" dirty="0">
                <a:solidFill>
                  <a:srgbClr val="555555"/>
                </a:solidFill>
                <a:ea typeface="Arial"/>
                <a:cs typeface="Arial"/>
                <a:sym typeface="Arial"/>
              </a:rPr>
              <a:t>30 %.</a:t>
            </a:r>
          </a:p>
          <a:p>
            <a:pPr algn="l">
              <a:lnSpc>
                <a:spcPts val="3640"/>
              </a:lnSpc>
            </a:pPr>
            <a:endParaRPr lang="en-US" sz="2800" dirty="0">
              <a:solidFill>
                <a:srgbClr val="55555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BB657CA-EF04-B328-B427-E800C477673F}"/>
              </a:ext>
            </a:extLst>
          </p:cNvPr>
          <p:cNvSpPr txBox="1"/>
          <p:nvPr/>
        </p:nvSpPr>
        <p:spPr>
          <a:xfrm>
            <a:off x="1042655" y="2227869"/>
            <a:ext cx="7772400" cy="11033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sk-SK" sz="3200" b="1" spc="-64" dirty="0">
                <a:solidFill>
                  <a:srgbClr val="555555"/>
                </a:solidFill>
                <a:latin typeface="Arial Bold"/>
                <a:ea typeface="Arial Bold"/>
                <a:cs typeface="Arial Bold"/>
                <a:sym typeface="Arial Bold"/>
              </a:rPr>
              <a:t>Zákon č. 657/2004 </a:t>
            </a:r>
            <a:r>
              <a:rPr lang="sk-SK" sz="3200" b="1" spc="-64" dirty="0" err="1">
                <a:solidFill>
                  <a:srgbClr val="555555"/>
                </a:solidFill>
                <a:latin typeface="Arial Bold"/>
                <a:ea typeface="Arial Bold"/>
                <a:cs typeface="Arial Bold"/>
                <a:sym typeface="Arial Bold"/>
              </a:rPr>
              <a:t>Z.z</a:t>
            </a:r>
            <a:r>
              <a:rPr lang="sk-SK" sz="3200" b="1" spc="-64" dirty="0">
                <a:solidFill>
                  <a:srgbClr val="555555"/>
                </a:solidFill>
                <a:latin typeface="Arial Bold"/>
                <a:ea typeface="Arial Bold"/>
                <a:cs typeface="Arial Bold"/>
                <a:sym typeface="Arial Bold"/>
              </a:rPr>
              <a:t>. o tepelnej energetike </a:t>
            </a:r>
            <a:r>
              <a:rPr lang="sk-SK" sz="3200" spc="-64" dirty="0">
                <a:solidFill>
                  <a:srgbClr val="555555"/>
                </a:solidFill>
                <a:latin typeface="Arial Bold"/>
                <a:ea typeface="Arial Bold"/>
                <a:cs typeface="Arial Bold"/>
                <a:sym typeface="Arial Bold"/>
              </a:rPr>
              <a:t>v znení neskorších predpisov :</a:t>
            </a:r>
            <a:endParaRPr lang="en-US" sz="3200" b="1" spc="-64" dirty="0">
              <a:solidFill>
                <a:srgbClr val="555555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14DAC0D-8791-4B43-9C98-83B9E846B0B1}"/>
              </a:ext>
            </a:extLst>
          </p:cNvPr>
          <p:cNvSpPr txBox="1"/>
          <p:nvPr/>
        </p:nvSpPr>
        <p:spPr>
          <a:xfrm>
            <a:off x="1028700" y="7076024"/>
            <a:ext cx="7772400" cy="16069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sk-SK" sz="3100" b="1" spc="-62" dirty="0">
                <a:solidFill>
                  <a:srgbClr val="555555"/>
                </a:solidFill>
                <a:latin typeface="Arial Bold"/>
                <a:ea typeface="Arial Bold"/>
                <a:cs typeface="Arial Bold"/>
                <a:sym typeface="Arial Bold"/>
              </a:rPr>
              <a:t>Smernica Európskeho parlamentu a rady (EÚ) 2018/2001 o podpore využívania energie z obnoviteľných zdrojov :</a:t>
            </a:r>
            <a:endParaRPr lang="en-US" sz="3100" b="1" spc="-62" dirty="0">
              <a:solidFill>
                <a:srgbClr val="555555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5F14D640-A601-227D-B538-CA72AF1511E1}"/>
              </a:ext>
            </a:extLst>
          </p:cNvPr>
          <p:cNvSpPr/>
          <p:nvPr/>
        </p:nvSpPr>
        <p:spPr>
          <a:xfrm>
            <a:off x="532142" y="9496675"/>
            <a:ext cx="1890715" cy="945358"/>
          </a:xfrm>
          <a:custGeom>
            <a:avLst/>
            <a:gdLst/>
            <a:ahLst/>
            <a:cxnLst/>
            <a:rect l="l" t="t" r="r" b="b"/>
            <a:pathLst>
              <a:path w="1890715" h="945358">
                <a:moveTo>
                  <a:pt x="0" y="0"/>
                </a:moveTo>
                <a:lnTo>
                  <a:pt x="1890716" y="0"/>
                </a:lnTo>
                <a:lnTo>
                  <a:pt x="1890716" y="945358"/>
                </a:lnTo>
                <a:lnTo>
                  <a:pt x="0" y="945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2" name="AutoShape 7">
            <a:extLst>
              <a:ext uri="{FF2B5EF4-FFF2-40B4-BE49-F238E27FC236}">
                <a16:creationId xmlns:a16="http://schemas.microsoft.com/office/drawing/2014/main" id="{262A5F6F-5D09-220F-65B9-7EA20A30E17F}"/>
              </a:ext>
            </a:extLst>
          </p:cNvPr>
          <p:cNvSpPr/>
          <p:nvPr/>
        </p:nvSpPr>
        <p:spPr>
          <a:xfrm>
            <a:off x="0" y="9563100"/>
            <a:ext cx="18288000" cy="0"/>
          </a:xfrm>
          <a:prstGeom prst="line">
            <a:avLst/>
          </a:prstGeom>
          <a:ln w="9525" cap="flat">
            <a:solidFill>
              <a:srgbClr val="A6A6A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160ACA1C-0400-356A-B3F5-9D6AA837B6AF}"/>
              </a:ext>
            </a:extLst>
          </p:cNvPr>
          <p:cNvSpPr txBox="1"/>
          <p:nvPr/>
        </p:nvSpPr>
        <p:spPr>
          <a:xfrm>
            <a:off x="1028700" y="781664"/>
            <a:ext cx="16230600" cy="948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6399" b="1" spc="-159" dirty="0">
                <a:solidFill>
                  <a:schemeClr val="accent5">
                    <a:lumMod val="75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PARAMETRE PRE ÚČINNÉ CZT :</a:t>
            </a:r>
            <a:endParaRPr lang="en-US" sz="6399" b="1" spc="-159" dirty="0">
              <a:solidFill>
                <a:schemeClr val="accent5">
                  <a:lumMod val="75000"/>
                </a:schemeClr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8630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040990" y="1699844"/>
            <a:ext cx="8953500" cy="5379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sk-SK" sz="3600" b="1" spc="-64" dirty="0">
                <a:solidFill>
                  <a:srgbClr val="555555"/>
                </a:solidFill>
                <a:latin typeface="Arial Bold"/>
                <a:ea typeface="Arial Bold"/>
                <a:cs typeface="Arial Bold"/>
                <a:sym typeface="Arial Bold"/>
              </a:rPr>
              <a:t>Modernizácia CTZ (CPK) Mýtna</a:t>
            </a:r>
            <a:endParaRPr lang="en-US" sz="3600" b="1" spc="-64" dirty="0">
              <a:solidFill>
                <a:srgbClr val="555555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8700" y="684441"/>
            <a:ext cx="16230600" cy="948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359"/>
              </a:lnSpc>
            </a:pPr>
            <a:r>
              <a:rPr lang="sk-SK" sz="6399" b="1" spc="-159" dirty="0">
                <a:solidFill>
                  <a:srgbClr val="009BA0"/>
                </a:solidFill>
                <a:ea typeface="Arial"/>
                <a:cs typeface="Arial"/>
                <a:sym typeface="Arial"/>
              </a:rPr>
              <a:t>Rozsah riešenia projektu</a:t>
            </a:r>
            <a:endParaRPr lang="en-US" sz="6399" b="1" spc="-159" dirty="0">
              <a:solidFill>
                <a:srgbClr val="009BA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532142" y="9496675"/>
            <a:ext cx="1890715" cy="945358"/>
          </a:xfrm>
          <a:custGeom>
            <a:avLst/>
            <a:gdLst/>
            <a:ahLst/>
            <a:cxnLst/>
            <a:rect l="l" t="t" r="r" b="b"/>
            <a:pathLst>
              <a:path w="1890715" h="945358">
                <a:moveTo>
                  <a:pt x="0" y="0"/>
                </a:moveTo>
                <a:lnTo>
                  <a:pt x="1890716" y="0"/>
                </a:lnTo>
                <a:lnTo>
                  <a:pt x="1890716" y="945358"/>
                </a:lnTo>
                <a:lnTo>
                  <a:pt x="0" y="945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2" name="AutoShape 7"/>
          <p:cNvSpPr/>
          <p:nvPr/>
        </p:nvSpPr>
        <p:spPr>
          <a:xfrm>
            <a:off x="0" y="9563100"/>
            <a:ext cx="18288000" cy="0"/>
          </a:xfrm>
          <a:prstGeom prst="line">
            <a:avLst/>
          </a:prstGeom>
          <a:ln w="9525" cap="flat">
            <a:solidFill>
              <a:srgbClr val="A6A6A6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3" name="Obrázok 12">
            <a:extLst>
              <a:ext uri="{FF2B5EF4-FFF2-40B4-BE49-F238E27FC236}">
                <a16:creationId xmlns:a16="http://schemas.microsoft.com/office/drawing/2014/main" id="{0879ED15-2B36-8E2F-3A09-ABF536935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2600" y="544238"/>
            <a:ext cx="8425543" cy="8583832"/>
          </a:xfrm>
          <a:prstGeom prst="rect">
            <a:avLst/>
          </a:prstGeom>
        </p:spPr>
      </p:pic>
      <p:pic>
        <p:nvPicPr>
          <p:cNvPr id="15" name="Obrázok 14">
            <a:extLst>
              <a:ext uri="{FF2B5EF4-FFF2-40B4-BE49-F238E27FC236}">
                <a16:creationId xmlns:a16="http://schemas.microsoft.com/office/drawing/2014/main" id="{D954A302-D00F-30A3-A62B-AB603C97C5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3692396"/>
            <a:ext cx="7391400" cy="5466421"/>
          </a:xfrm>
          <a:prstGeom prst="rect">
            <a:avLst/>
          </a:prstGeom>
        </p:spPr>
      </p:pic>
      <p:sp>
        <p:nvSpPr>
          <p:cNvPr id="17" name="TextBox 5">
            <a:extLst>
              <a:ext uri="{FF2B5EF4-FFF2-40B4-BE49-F238E27FC236}">
                <a16:creationId xmlns:a16="http://schemas.microsoft.com/office/drawing/2014/main" id="{6D896695-CC47-0262-B2E0-372279509CC5}"/>
              </a:ext>
            </a:extLst>
          </p:cNvPr>
          <p:cNvSpPr txBox="1"/>
          <p:nvPr/>
        </p:nvSpPr>
        <p:spPr>
          <a:xfrm>
            <a:off x="1040990" y="2283279"/>
            <a:ext cx="10998610" cy="5379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sk-SK" sz="3600" b="1" spc="-64" dirty="0">
                <a:solidFill>
                  <a:srgbClr val="555555"/>
                </a:solidFill>
                <a:latin typeface="Arial Bold"/>
                <a:ea typeface="Arial Bold"/>
                <a:cs typeface="Arial Bold"/>
                <a:sym typeface="Arial Bold"/>
              </a:rPr>
              <a:t>Prepojenie CTZ Mýtna a PK-262 SNP – vetva V2</a:t>
            </a:r>
            <a:endParaRPr lang="en-US" sz="3600" b="1" spc="-64" dirty="0">
              <a:solidFill>
                <a:srgbClr val="555555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7D34F03B-9B80-D7F4-CEE9-70772024589E}"/>
              </a:ext>
            </a:extLst>
          </p:cNvPr>
          <p:cNvSpPr txBox="1"/>
          <p:nvPr/>
        </p:nvSpPr>
        <p:spPr>
          <a:xfrm>
            <a:off x="1040990" y="2866714"/>
            <a:ext cx="8953500" cy="5379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sk-SK" sz="3600" b="1" spc="-64" dirty="0">
                <a:solidFill>
                  <a:srgbClr val="555555"/>
                </a:solidFill>
                <a:latin typeface="Arial Bold"/>
                <a:ea typeface="Arial Bold"/>
                <a:cs typeface="Arial Bold"/>
                <a:sym typeface="Arial Bold"/>
              </a:rPr>
              <a:t>Výmena rozvodov potrubí – vetva V3</a:t>
            </a:r>
            <a:endParaRPr lang="en-US" sz="3600" b="1" spc="-64" dirty="0">
              <a:solidFill>
                <a:srgbClr val="555555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4D3362-FCDB-4284-21EF-67E35FC0F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805B571E-4BBD-CD10-E6DE-F33C890AB0EE}"/>
              </a:ext>
            </a:extLst>
          </p:cNvPr>
          <p:cNvSpPr/>
          <p:nvPr/>
        </p:nvSpPr>
        <p:spPr>
          <a:xfrm>
            <a:off x="532142" y="9496675"/>
            <a:ext cx="1890715" cy="945358"/>
          </a:xfrm>
          <a:custGeom>
            <a:avLst/>
            <a:gdLst/>
            <a:ahLst/>
            <a:cxnLst/>
            <a:rect l="l" t="t" r="r" b="b"/>
            <a:pathLst>
              <a:path w="1890715" h="945358">
                <a:moveTo>
                  <a:pt x="0" y="0"/>
                </a:moveTo>
                <a:lnTo>
                  <a:pt x="1890716" y="0"/>
                </a:lnTo>
                <a:lnTo>
                  <a:pt x="1890716" y="945358"/>
                </a:lnTo>
                <a:lnTo>
                  <a:pt x="0" y="945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AutoShape 7">
            <a:extLst>
              <a:ext uri="{FF2B5EF4-FFF2-40B4-BE49-F238E27FC236}">
                <a16:creationId xmlns:a16="http://schemas.microsoft.com/office/drawing/2014/main" id="{55F02288-AE4B-20FD-9805-6B04B8047381}"/>
              </a:ext>
            </a:extLst>
          </p:cNvPr>
          <p:cNvSpPr/>
          <p:nvPr/>
        </p:nvSpPr>
        <p:spPr>
          <a:xfrm>
            <a:off x="0" y="9563100"/>
            <a:ext cx="18288000" cy="0"/>
          </a:xfrm>
          <a:prstGeom prst="line">
            <a:avLst/>
          </a:prstGeom>
          <a:ln w="9525" cap="flat">
            <a:solidFill>
              <a:srgbClr val="A6A6A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4E345C37-E8F3-8B5E-BFC5-3A9AB6D79B64}"/>
              </a:ext>
            </a:extLst>
          </p:cNvPr>
          <p:cNvSpPr txBox="1"/>
          <p:nvPr/>
        </p:nvSpPr>
        <p:spPr>
          <a:xfrm>
            <a:off x="1028700" y="781664"/>
            <a:ext cx="3162300" cy="948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6399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Stavba 1 - </a:t>
            </a:r>
            <a:endParaRPr lang="en-US" sz="6399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CB259463-74C5-3BAC-87AE-924A814855A6}"/>
              </a:ext>
            </a:extLst>
          </p:cNvPr>
          <p:cNvSpPr txBox="1"/>
          <p:nvPr/>
        </p:nvSpPr>
        <p:spPr>
          <a:xfrm>
            <a:off x="4191000" y="781664"/>
            <a:ext cx="13068300" cy="881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7359"/>
              </a:lnSpc>
            </a:pPr>
            <a:r>
              <a:rPr lang="sk-SK" sz="5000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CTZ Mýtna, inštalácia zariadení VÚKVET, OZE a ODT </a:t>
            </a:r>
            <a:endParaRPr lang="en-US" sz="5000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graphicFrame>
        <p:nvGraphicFramePr>
          <p:cNvPr id="39" name="Graf 38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4556219"/>
              </p:ext>
            </p:extLst>
          </p:nvPr>
        </p:nvGraphicFramePr>
        <p:xfrm>
          <a:off x="7086599" y="1943102"/>
          <a:ext cx="10172699" cy="7315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0" name="TextBox 5">
            <a:extLst>
              <a:ext uri="{FF2B5EF4-FFF2-40B4-BE49-F238E27FC236}">
                <a16:creationId xmlns:a16="http://schemas.microsoft.com/office/drawing/2014/main" id="{4A5B3B66-D56D-FC11-EACD-A2EA97C4C1FF}"/>
              </a:ext>
            </a:extLst>
          </p:cNvPr>
          <p:cNvSpPr txBox="1"/>
          <p:nvPr/>
        </p:nvSpPr>
        <p:spPr>
          <a:xfrm>
            <a:off x="1028701" y="2017867"/>
            <a:ext cx="6057899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sk-SK" sz="2800" dirty="0"/>
              <a:t> </a:t>
            </a:r>
            <a:r>
              <a:rPr lang="sk-SK" sz="3200" b="1" dirty="0"/>
              <a:t>Výroba tepla :</a:t>
            </a:r>
          </a:p>
          <a:p>
            <a:r>
              <a:rPr lang="sk-SK" sz="1200" dirty="0"/>
              <a:t> </a:t>
            </a:r>
          </a:p>
          <a:p>
            <a:r>
              <a:rPr lang="sk-SK" sz="3200" dirty="0"/>
              <a:t>- CPK Mýtna .....Q</a:t>
            </a:r>
            <a:r>
              <a:rPr lang="sk-SK" sz="3200" baseline="-25000" dirty="0"/>
              <a:t>R</a:t>
            </a:r>
            <a:r>
              <a:rPr lang="sk-SK" sz="3200" dirty="0"/>
              <a:t> = 11 600 kWh/r;</a:t>
            </a:r>
          </a:p>
          <a:p>
            <a:r>
              <a:rPr lang="sk-SK" sz="3200" dirty="0"/>
              <a:t>- PK-409 ...........Q</a:t>
            </a:r>
            <a:r>
              <a:rPr lang="sk-SK" sz="3200" baseline="-25000" dirty="0"/>
              <a:t>R </a:t>
            </a:r>
            <a:r>
              <a:rPr lang="sk-SK" sz="3200" dirty="0"/>
              <a:t>=    3 000 kWh/r;</a:t>
            </a:r>
          </a:p>
          <a:p>
            <a:r>
              <a:rPr lang="sk-SK" sz="3200" dirty="0"/>
              <a:t>Spolu ................</a:t>
            </a:r>
            <a:r>
              <a:rPr lang="sk-SK" sz="3200" b="1" dirty="0"/>
              <a:t>Q</a:t>
            </a:r>
            <a:r>
              <a:rPr lang="sk-SK" sz="3200" b="1" baseline="-25000" dirty="0"/>
              <a:t>R</a:t>
            </a:r>
            <a:r>
              <a:rPr lang="sk-SK" sz="3200" b="1" dirty="0"/>
              <a:t> = 14 600 kWh/r</a:t>
            </a:r>
          </a:p>
          <a:p>
            <a:endParaRPr lang="sk-SK" sz="3200" dirty="0"/>
          </a:p>
          <a:p>
            <a:r>
              <a:rPr lang="sk-SK" sz="3200" dirty="0"/>
              <a:t> </a:t>
            </a:r>
            <a:r>
              <a:rPr lang="sk-SK" sz="3200" b="1" dirty="0"/>
              <a:t>Potrebný tepelný výkon CTZ :</a:t>
            </a:r>
          </a:p>
          <a:p>
            <a:r>
              <a:rPr lang="sk-SK" sz="1200" dirty="0"/>
              <a:t> </a:t>
            </a:r>
          </a:p>
          <a:p>
            <a:r>
              <a:rPr lang="sk-SK" sz="3200" dirty="0"/>
              <a:t>- Vykurovanie .............Q</a:t>
            </a:r>
            <a:r>
              <a:rPr lang="sk-SK" sz="3200" baseline="-25000" dirty="0"/>
              <a:t>V</a:t>
            </a:r>
            <a:r>
              <a:rPr lang="sk-SK" sz="3200" dirty="0"/>
              <a:t> = 7,4 MW;</a:t>
            </a:r>
          </a:p>
          <a:p>
            <a:r>
              <a:rPr lang="sk-SK" sz="3200" dirty="0"/>
              <a:t>- Ohrev TV ..................Q</a:t>
            </a:r>
            <a:r>
              <a:rPr lang="sk-SK" sz="3200" baseline="-25000" dirty="0"/>
              <a:t>T </a:t>
            </a:r>
            <a:r>
              <a:rPr lang="sk-SK" sz="3200" dirty="0"/>
              <a:t>= 2,9 MW;</a:t>
            </a:r>
          </a:p>
          <a:p>
            <a:r>
              <a:rPr lang="sk-SK" sz="3200" dirty="0"/>
              <a:t>Celkom výstup CTZ .....</a:t>
            </a:r>
            <a:r>
              <a:rPr lang="sk-SK" sz="3200" b="1" dirty="0"/>
              <a:t>Q</a:t>
            </a:r>
            <a:r>
              <a:rPr lang="sk-SK" sz="3200" b="1" baseline="-25000" dirty="0"/>
              <a:t>P</a:t>
            </a:r>
            <a:r>
              <a:rPr lang="sk-SK" sz="3200" b="1" dirty="0"/>
              <a:t> = 8,3 MW</a:t>
            </a:r>
          </a:p>
          <a:p>
            <a:r>
              <a:rPr lang="sk-SK" sz="3200" dirty="0"/>
              <a:t>Potrebný inštalovaný výkon CTZ </a:t>
            </a:r>
          </a:p>
          <a:p>
            <a:r>
              <a:rPr lang="sk-SK" sz="3200" dirty="0"/>
              <a:t>....................................</a:t>
            </a:r>
            <a:r>
              <a:rPr lang="sk-SK" sz="3200" b="1" dirty="0" err="1"/>
              <a:t>Q</a:t>
            </a:r>
            <a:r>
              <a:rPr lang="sk-SK" sz="3200" b="1" baseline="-25000" dirty="0" err="1"/>
              <a:t>i</a:t>
            </a:r>
            <a:r>
              <a:rPr lang="sk-SK" sz="3200" b="1" dirty="0"/>
              <a:t> = 8,7 MW.</a:t>
            </a:r>
          </a:p>
          <a:p>
            <a:endParaRPr lang="sk-SK" sz="3200" dirty="0"/>
          </a:p>
          <a:p>
            <a:endParaRPr lang="sk-SK" sz="3200" dirty="0"/>
          </a:p>
        </p:txBody>
      </p:sp>
    </p:spTree>
    <p:extLst>
      <p:ext uri="{BB962C8B-B14F-4D97-AF65-F5344CB8AC3E}">
        <p14:creationId xmlns:p14="http://schemas.microsoft.com/office/powerpoint/2010/main" val="425183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E04CB-1A07-1653-D0C5-0CAAEA608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28B932A4-9A15-9494-4FED-7CCCC539F922}"/>
              </a:ext>
            </a:extLst>
          </p:cNvPr>
          <p:cNvSpPr/>
          <p:nvPr/>
        </p:nvSpPr>
        <p:spPr>
          <a:xfrm>
            <a:off x="532142" y="9496675"/>
            <a:ext cx="1890715" cy="945358"/>
          </a:xfrm>
          <a:custGeom>
            <a:avLst/>
            <a:gdLst/>
            <a:ahLst/>
            <a:cxnLst/>
            <a:rect l="l" t="t" r="r" b="b"/>
            <a:pathLst>
              <a:path w="1890715" h="945358">
                <a:moveTo>
                  <a:pt x="0" y="0"/>
                </a:moveTo>
                <a:lnTo>
                  <a:pt x="1890716" y="0"/>
                </a:lnTo>
                <a:lnTo>
                  <a:pt x="1890716" y="945358"/>
                </a:lnTo>
                <a:lnTo>
                  <a:pt x="0" y="945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AutoShape 7">
            <a:extLst>
              <a:ext uri="{FF2B5EF4-FFF2-40B4-BE49-F238E27FC236}">
                <a16:creationId xmlns:a16="http://schemas.microsoft.com/office/drawing/2014/main" id="{DED0D37A-BF6B-47B9-7E3C-A12407D51515}"/>
              </a:ext>
            </a:extLst>
          </p:cNvPr>
          <p:cNvSpPr/>
          <p:nvPr/>
        </p:nvSpPr>
        <p:spPr>
          <a:xfrm>
            <a:off x="0" y="9563100"/>
            <a:ext cx="18288000" cy="0"/>
          </a:xfrm>
          <a:prstGeom prst="line">
            <a:avLst/>
          </a:prstGeom>
          <a:ln w="9525" cap="flat">
            <a:solidFill>
              <a:srgbClr val="A6A6A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D45CC6F6-5F1B-DA2F-ADDA-A34DBCC8FC81}"/>
              </a:ext>
            </a:extLst>
          </p:cNvPr>
          <p:cNvSpPr txBox="1"/>
          <p:nvPr/>
        </p:nvSpPr>
        <p:spPr>
          <a:xfrm>
            <a:off x="1028700" y="781664"/>
            <a:ext cx="3162300" cy="948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6399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Stavba 1 - </a:t>
            </a:r>
            <a:endParaRPr lang="en-US" sz="6399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D43BDE6C-4F92-53C5-C021-FBBF0A162BEF}"/>
              </a:ext>
            </a:extLst>
          </p:cNvPr>
          <p:cNvSpPr txBox="1"/>
          <p:nvPr/>
        </p:nvSpPr>
        <p:spPr>
          <a:xfrm>
            <a:off x="4495800" y="781664"/>
            <a:ext cx="12496800" cy="874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359"/>
              </a:lnSpc>
            </a:pPr>
            <a:r>
              <a:rPr lang="sk-SK" sz="4800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CTZ Mýtna, demontáže – 3x kotol, obehové čerpadlá</a:t>
            </a:r>
            <a:endParaRPr lang="en-US" sz="4800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380E2C74-10A5-211F-32D2-4BE3BEACB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197" y="1730642"/>
            <a:ext cx="16253548" cy="7407860"/>
          </a:xfrm>
          <a:prstGeom prst="rect">
            <a:avLst/>
          </a:prstGeom>
        </p:spPr>
      </p:pic>
      <p:cxnSp>
        <p:nvCxnSpPr>
          <p:cNvPr id="7" name="Rovná spojnica 6">
            <a:extLst>
              <a:ext uri="{FF2B5EF4-FFF2-40B4-BE49-F238E27FC236}">
                <a16:creationId xmlns:a16="http://schemas.microsoft.com/office/drawing/2014/main" id="{E12ED05A-DBA1-8E84-5D48-8AE56650C397}"/>
              </a:ext>
            </a:extLst>
          </p:cNvPr>
          <p:cNvCxnSpPr>
            <a:cxnSpLocks/>
          </p:cNvCxnSpPr>
          <p:nvPr/>
        </p:nvCxnSpPr>
        <p:spPr>
          <a:xfrm flipV="1">
            <a:off x="2209800" y="2857500"/>
            <a:ext cx="6019800" cy="175260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Rovná spojnica 13">
            <a:extLst>
              <a:ext uri="{FF2B5EF4-FFF2-40B4-BE49-F238E27FC236}">
                <a16:creationId xmlns:a16="http://schemas.microsoft.com/office/drawing/2014/main" id="{F8D2F75F-AF22-AF76-4397-C0826EE1AB98}"/>
              </a:ext>
            </a:extLst>
          </p:cNvPr>
          <p:cNvCxnSpPr>
            <a:cxnSpLocks/>
          </p:cNvCxnSpPr>
          <p:nvPr/>
        </p:nvCxnSpPr>
        <p:spPr>
          <a:xfrm>
            <a:off x="2209800" y="2664368"/>
            <a:ext cx="6019800" cy="2260308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Rovná spojnica 14">
            <a:extLst>
              <a:ext uri="{FF2B5EF4-FFF2-40B4-BE49-F238E27FC236}">
                <a16:creationId xmlns:a16="http://schemas.microsoft.com/office/drawing/2014/main" id="{890E3B48-09D3-A1C5-7F6B-CF8EA2B9AA70}"/>
              </a:ext>
            </a:extLst>
          </p:cNvPr>
          <p:cNvCxnSpPr>
            <a:cxnSpLocks/>
          </p:cNvCxnSpPr>
          <p:nvPr/>
        </p:nvCxnSpPr>
        <p:spPr>
          <a:xfrm>
            <a:off x="8572500" y="7353300"/>
            <a:ext cx="3009900" cy="1159461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Rovná spojnica 16">
            <a:extLst>
              <a:ext uri="{FF2B5EF4-FFF2-40B4-BE49-F238E27FC236}">
                <a16:creationId xmlns:a16="http://schemas.microsoft.com/office/drawing/2014/main" id="{CEFF96A1-3583-36A5-0F5C-EF05FE061BD5}"/>
              </a:ext>
            </a:extLst>
          </p:cNvPr>
          <p:cNvCxnSpPr>
            <a:cxnSpLocks/>
          </p:cNvCxnSpPr>
          <p:nvPr/>
        </p:nvCxnSpPr>
        <p:spPr>
          <a:xfrm flipV="1">
            <a:off x="13335000" y="2552700"/>
            <a:ext cx="3657600" cy="251460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Rovná spojnica 17">
            <a:extLst>
              <a:ext uri="{FF2B5EF4-FFF2-40B4-BE49-F238E27FC236}">
                <a16:creationId xmlns:a16="http://schemas.microsoft.com/office/drawing/2014/main" id="{DEDCB45C-7CB4-A82F-A663-9335F9372C84}"/>
              </a:ext>
            </a:extLst>
          </p:cNvPr>
          <p:cNvCxnSpPr>
            <a:cxnSpLocks/>
          </p:cNvCxnSpPr>
          <p:nvPr/>
        </p:nvCxnSpPr>
        <p:spPr>
          <a:xfrm flipV="1">
            <a:off x="8858865" y="7353300"/>
            <a:ext cx="2723535" cy="1159461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Rovná spojnica 25">
            <a:extLst>
              <a:ext uri="{FF2B5EF4-FFF2-40B4-BE49-F238E27FC236}">
                <a16:creationId xmlns:a16="http://schemas.microsoft.com/office/drawing/2014/main" id="{D228AC49-1CB9-B34B-F2FA-8E6A281A3E5A}"/>
              </a:ext>
            </a:extLst>
          </p:cNvPr>
          <p:cNvCxnSpPr>
            <a:cxnSpLocks/>
          </p:cNvCxnSpPr>
          <p:nvPr/>
        </p:nvCxnSpPr>
        <p:spPr>
          <a:xfrm>
            <a:off x="13325168" y="3507195"/>
            <a:ext cx="3009900" cy="1159461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4633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04EA7-A4CB-C5C2-45A5-955F1107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94F5030D-9F40-2F64-96C8-0A8A3A9E6BB6}"/>
              </a:ext>
            </a:extLst>
          </p:cNvPr>
          <p:cNvSpPr/>
          <p:nvPr/>
        </p:nvSpPr>
        <p:spPr>
          <a:xfrm>
            <a:off x="532142" y="9496675"/>
            <a:ext cx="1890715" cy="945358"/>
          </a:xfrm>
          <a:custGeom>
            <a:avLst/>
            <a:gdLst/>
            <a:ahLst/>
            <a:cxnLst/>
            <a:rect l="l" t="t" r="r" b="b"/>
            <a:pathLst>
              <a:path w="1890715" h="945358">
                <a:moveTo>
                  <a:pt x="0" y="0"/>
                </a:moveTo>
                <a:lnTo>
                  <a:pt x="1890716" y="0"/>
                </a:lnTo>
                <a:lnTo>
                  <a:pt x="1890716" y="945358"/>
                </a:lnTo>
                <a:lnTo>
                  <a:pt x="0" y="945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AutoShape 7">
            <a:extLst>
              <a:ext uri="{FF2B5EF4-FFF2-40B4-BE49-F238E27FC236}">
                <a16:creationId xmlns:a16="http://schemas.microsoft.com/office/drawing/2014/main" id="{52393219-6364-DA97-1675-F492B0FC91AD}"/>
              </a:ext>
            </a:extLst>
          </p:cNvPr>
          <p:cNvSpPr/>
          <p:nvPr/>
        </p:nvSpPr>
        <p:spPr>
          <a:xfrm>
            <a:off x="0" y="9563100"/>
            <a:ext cx="18288000" cy="0"/>
          </a:xfrm>
          <a:prstGeom prst="line">
            <a:avLst/>
          </a:prstGeom>
          <a:ln w="9525" cap="flat">
            <a:solidFill>
              <a:srgbClr val="A6A6A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C6040AE9-36D5-97E0-5CEF-E3D589A718AA}"/>
              </a:ext>
            </a:extLst>
          </p:cNvPr>
          <p:cNvSpPr txBox="1"/>
          <p:nvPr/>
        </p:nvSpPr>
        <p:spPr>
          <a:xfrm>
            <a:off x="1028700" y="781664"/>
            <a:ext cx="3162300" cy="948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6399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Stavba 1 - </a:t>
            </a:r>
            <a:endParaRPr lang="en-US" sz="6399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1" name="Obrázok 10">
            <a:extLst>
              <a:ext uri="{FF2B5EF4-FFF2-40B4-BE49-F238E27FC236}">
                <a16:creationId xmlns:a16="http://schemas.microsoft.com/office/drawing/2014/main" id="{5A00A063-3A0F-76B1-FB72-B6A4CC5924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6973" y="1894823"/>
            <a:ext cx="15717053" cy="7363447"/>
          </a:xfrm>
          <a:prstGeom prst="rect">
            <a:avLst/>
          </a:prstGeom>
        </p:spPr>
      </p:pic>
      <p:cxnSp>
        <p:nvCxnSpPr>
          <p:cNvPr id="12" name="Rovná spojnica 11">
            <a:extLst>
              <a:ext uri="{FF2B5EF4-FFF2-40B4-BE49-F238E27FC236}">
                <a16:creationId xmlns:a16="http://schemas.microsoft.com/office/drawing/2014/main" id="{6E3BB827-A9AC-65EA-20F6-1A2A00CA9604}"/>
              </a:ext>
            </a:extLst>
          </p:cNvPr>
          <p:cNvCxnSpPr>
            <a:cxnSpLocks/>
          </p:cNvCxnSpPr>
          <p:nvPr/>
        </p:nvCxnSpPr>
        <p:spPr>
          <a:xfrm flipV="1">
            <a:off x="2422857" y="3086100"/>
            <a:ext cx="4892343" cy="281940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Rovná spojnica 12">
            <a:extLst>
              <a:ext uri="{FF2B5EF4-FFF2-40B4-BE49-F238E27FC236}">
                <a16:creationId xmlns:a16="http://schemas.microsoft.com/office/drawing/2014/main" id="{D5F09B78-CC44-4523-0E7E-70D714DC122E}"/>
              </a:ext>
            </a:extLst>
          </p:cNvPr>
          <p:cNvCxnSpPr>
            <a:cxnSpLocks/>
          </p:cNvCxnSpPr>
          <p:nvPr/>
        </p:nvCxnSpPr>
        <p:spPr>
          <a:xfrm>
            <a:off x="2422857" y="3238500"/>
            <a:ext cx="4663743" cy="266700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Rovná spojnica 15">
            <a:extLst>
              <a:ext uri="{FF2B5EF4-FFF2-40B4-BE49-F238E27FC236}">
                <a16:creationId xmlns:a16="http://schemas.microsoft.com/office/drawing/2014/main" id="{F9E85F6F-21D9-08E5-C303-2453A220E0C7}"/>
              </a:ext>
            </a:extLst>
          </p:cNvPr>
          <p:cNvCxnSpPr>
            <a:cxnSpLocks/>
          </p:cNvCxnSpPr>
          <p:nvPr/>
        </p:nvCxnSpPr>
        <p:spPr>
          <a:xfrm>
            <a:off x="9296400" y="6591300"/>
            <a:ext cx="1905000" cy="1800877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Rovná spojnica 18">
            <a:extLst>
              <a:ext uri="{FF2B5EF4-FFF2-40B4-BE49-F238E27FC236}">
                <a16:creationId xmlns:a16="http://schemas.microsoft.com/office/drawing/2014/main" id="{B15E01DC-5ED4-780A-C009-B6DFF6AE36FE}"/>
              </a:ext>
            </a:extLst>
          </p:cNvPr>
          <p:cNvCxnSpPr>
            <a:cxnSpLocks/>
          </p:cNvCxnSpPr>
          <p:nvPr/>
        </p:nvCxnSpPr>
        <p:spPr>
          <a:xfrm flipV="1">
            <a:off x="9144000" y="6438900"/>
            <a:ext cx="1828802" cy="2073861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6" name="TextBox 8">
            <a:extLst>
              <a:ext uri="{FF2B5EF4-FFF2-40B4-BE49-F238E27FC236}">
                <a16:creationId xmlns:a16="http://schemas.microsoft.com/office/drawing/2014/main" id="{2B45B0C1-9877-4431-933B-3A59089F54F7}"/>
              </a:ext>
            </a:extLst>
          </p:cNvPr>
          <p:cNvSpPr txBox="1"/>
          <p:nvPr/>
        </p:nvSpPr>
        <p:spPr>
          <a:xfrm>
            <a:off x="4495800" y="781664"/>
            <a:ext cx="12496800" cy="874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359"/>
              </a:lnSpc>
            </a:pPr>
            <a:r>
              <a:rPr lang="sk-SK" sz="4800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CTZ Mýtna, demontáže – 3x kotol, obehové čerpadlá</a:t>
            </a:r>
            <a:endParaRPr lang="en-US" sz="4800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3000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2C68A-B679-71AD-1844-59F6C98DF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5ED7503F-C484-4EDD-0CB1-4DDB809D2A2F}"/>
              </a:ext>
            </a:extLst>
          </p:cNvPr>
          <p:cNvSpPr/>
          <p:nvPr/>
        </p:nvSpPr>
        <p:spPr>
          <a:xfrm>
            <a:off x="532142" y="9496675"/>
            <a:ext cx="1890715" cy="945358"/>
          </a:xfrm>
          <a:custGeom>
            <a:avLst/>
            <a:gdLst/>
            <a:ahLst/>
            <a:cxnLst/>
            <a:rect l="l" t="t" r="r" b="b"/>
            <a:pathLst>
              <a:path w="1890715" h="945358">
                <a:moveTo>
                  <a:pt x="0" y="0"/>
                </a:moveTo>
                <a:lnTo>
                  <a:pt x="1890716" y="0"/>
                </a:lnTo>
                <a:lnTo>
                  <a:pt x="1890716" y="945358"/>
                </a:lnTo>
                <a:lnTo>
                  <a:pt x="0" y="945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AutoShape 7">
            <a:extLst>
              <a:ext uri="{FF2B5EF4-FFF2-40B4-BE49-F238E27FC236}">
                <a16:creationId xmlns:a16="http://schemas.microsoft.com/office/drawing/2014/main" id="{DDBBF6B4-8A52-546B-C6B7-22222307A133}"/>
              </a:ext>
            </a:extLst>
          </p:cNvPr>
          <p:cNvSpPr/>
          <p:nvPr/>
        </p:nvSpPr>
        <p:spPr>
          <a:xfrm>
            <a:off x="0" y="9563100"/>
            <a:ext cx="18288000" cy="0"/>
          </a:xfrm>
          <a:prstGeom prst="line">
            <a:avLst/>
          </a:prstGeom>
          <a:ln w="9525" cap="flat">
            <a:solidFill>
              <a:srgbClr val="A6A6A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6" name="TextBox 8">
            <a:extLst>
              <a:ext uri="{FF2B5EF4-FFF2-40B4-BE49-F238E27FC236}">
                <a16:creationId xmlns:a16="http://schemas.microsoft.com/office/drawing/2014/main" id="{2D3733B1-2544-66C3-FA4D-425E0E0B80F1}"/>
              </a:ext>
            </a:extLst>
          </p:cNvPr>
          <p:cNvSpPr txBox="1"/>
          <p:nvPr/>
        </p:nvSpPr>
        <p:spPr>
          <a:xfrm>
            <a:off x="5791200" y="9358831"/>
            <a:ext cx="12496800" cy="874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359"/>
              </a:lnSpc>
            </a:pPr>
            <a:r>
              <a:rPr lang="sk-SK" sz="4800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CTZ Mýtna, inštalácia VÚKVET, ODT, OZE</a:t>
            </a:r>
            <a:endParaRPr lang="en-US" sz="4800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F2695A82-6C27-B31B-C332-1CBE199282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2857" y="498218"/>
            <a:ext cx="15225524" cy="9031669"/>
          </a:xfrm>
          <a:prstGeom prst="rect">
            <a:avLst/>
          </a:prstGeom>
        </p:spPr>
      </p:pic>
      <p:sp>
        <p:nvSpPr>
          <p:cNvPr id="4" name="Obdĺžnik 3">
            <a:extLst>
              <a:ext uri="{FF2B5EF4-FFF2-40B4-BE49-F238E27FC236}">
                <a16:creationId xmlns:a16="http://schemas.microsoft.com/office/drawing/2014/main" id="{5B25C854-51D4-AC22-A3CB-08095B2483B0}"/>
              </a:ext>
            </a:extLst>
          </p:cNvPr>
          <p:cNvSpPr/>
          <p:nvPr/>
        </p:nvSpPr>
        <p:spPr>
          <a:xfrm>
            <a:off x="2718005" y="3731054"/>
            <a:ext cx="5562600" cy="339364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Obdĺžnik 7">
            <a:extLst>
              <a:ext uri="{FF2B5EF4-FFF2-40B4-BE49-F238E27FC236}">
                <a16:creationId xmlns:a16="http://schemas.microsoft.com/office/drawing/2014/main" id="{FBE1F757-2C4B-252C-DE97-8BE9CD31AC9B}"/>
              </a:ext>
            </a:extLst>
          </p:cNvPr>
          <p:cNvSpPr/>
          <p:nvPr/>
        </p:nvSpPr>
        <p:spPr>
          <a:xfrm>
            <a:off x="12192000" y="6362700"/>
            <a:ext cx="3848100" cy="3200400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4" name="Obdĺžnik 13">
            <a:extLst>
              <a:ext uri="{FF2B5EF4-FFF2-40B4-BE49-F238E27FC236}">
                <a16:creationId xmlns:a16="http://schemas.microsoft.com/office/drawing/2014/main" id="{2AC43D49-354E-F0C2-3B2C-B325251CC17F}"/>
              </a:ext>
            </a:extLst>
          </p:cNvPr>
          <p:cNvSpPr/>
          <p:nvPr/>
        </p:nvSpPr>
        <p:spPr>
          <a:xfrm>
            <a:off x="5496847" y="1799221"/>
            <a:ext cx="2743200" cy="18288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28B2F682-A8C3-608D-B571-B05E442398D8}"/>
              </a:ext>
            </a:extLst>
          </p:cNvPr>
          <p:cNvSpPr txBox="1"/>
          <p:nvPr/>
        </p:nvSpPr>
        <p:spPr>
          <a:xfrm>
            <a:off x="12877800" y="1562100"/>
            <a:ext cx="3162300" cy="948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6399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Stavba 1 - </a:t>
            </a:r>
            <a:endParaRPr lang="en-US" sz="6399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868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2C668-F2FA-00BB-010E-C26642D8B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>
            <a:extLst>
              <a:ext uri="{FF2B5EF4-FFF2-40B4-BE49-F238E27FC236}">
                <a16:creationId xmlns:a16="http://schemas.microsoft.com/office/drawing/2014/main" id="{0E9067B5-2838-6563-A0E0-FB6884716BB0}"/>
              </a:ext>
            </a:extLst>
          </p:cNvPr>
          <p:cNvSpPr/>
          <p:nvPr/>
        </p:nvSpPr>
        <p:spPr>
          <a:xfrm>
            <a:off x="532142" y="9496675"/>
            <a:ext cx="1890715" cy="945358"/>
          </a:xfrm>
          <a:custGeom>
            <a:avLst/>
            <a:gdLst/>
            <a:ahLst/>
            <a:cxnLst/>
            <a:rect l="l" t="t" r="r" b="b"/>
            <a:pathLst>
              <a:path w="1890715" h="945358">
                <a:moveTo>
                  <a:pt x="0" y="0"/>
                </a:moveTo>
                <a:lnTo>
                  <a:pt x="1890716" y="0"/>
                </a:lnTo>
                <a:lnTo>
                  <a:pt x="1890716" y="945358"/>
                </a:lnTo>
                <a:lnTo>
                  <a:pt x="0" y="945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AutoShape 7">
            <a:extLst>
              <a:ext uri="{FF2B5EF4-FFF2-40B4-BE49-F238E27FC236}">
                <a16:creationId xmlns:a16="http://schemas.microsoft.com/office/drawing/2014/main" id="{9E92873E-AA79-3915-47FB-D5A6616A908F}"/>
              </a:ext>
            </a:extLst>
          </p:cNvPr>
          <p:cNvSpPr/>
          <p:nvPr/>
        </p:nvSpPr>
        <p:spPr>
          <a:xfrm>
            <a:off x="0" y="9563100"/>
            <a:ext cx="18288000" cy="0"/>
          </a:xfrm>
          <a:prstGeom prst="line">
            <a:avLst/>
          </a:prstGeom>
          <a:ln w="9525" cap="flat">
            <a:solidFill>
              <a:srgbClr val="A6A6A6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3" name="Obrázok 12">
            <a:extLst>
              <a:ext uri="{FF2B5EF4-FFF2-40B4-BE49-F238E27FC236}">
                <a16:creationId xmlns:a16="http://schemas.microsoft.com/office/drawing/2014/main" id="{B1C08DFF-ED1E-EA1F-800D-DB3C6FA40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495300"/>
            <a:ext cx="16099056" cy="9001375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F058C349-927A-5F41-1212-1724CCA0F261}"/>
              </a:ext>
            </a:extLst>
          </p:cNvPr>
          <p:cNvSpPr txBox="1"/>
          <p:nvPr/>
        </p:nvSpPr>
        <p:spPr>
          <a:xfrm>
            <a:off x="952500" y="495300"/>
            <a:ext cx="3162300" cy="948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359"/>
              </a:lnSpc>
            </a:pPr>
            <a:r>
              <a:rPr lang="sk-SK" sz="6399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Stavba 1 - </a:t>
            </a:r>
            <a:endParaRPr lang="en-US" sz="6399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D95AB475-5D5F-368F-9348-2C81C5DF2788}"/>
              </a:ext>
            </a:extLst>
          </p:cNvPr>
          <p:cNvSpPr txBox="1"/>
          <p:nvPr/>
        </p:nvSpPr>
        <p:spPr>
          <a:xfrm>
            <a:off x="6553200" y="9412786"/>
            <a:ext cx="9982200" cy="874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359"/>
              </a:lnSpc>
            </a:pPr>
            <a:r>
              <a:rPr lang="sk-SK" sz="4800" b="1" spc="-159" dirty="0">
                <a:solidFill>
                  <a:srgbClr val="009BA0"/>
                </a:solidFill>
                <a:latin typeface="+mj-lt"/>
                <a:ea typeface="Arial"/>
                <a:cs typeface="Arial"/>
                <a:sym typeface="Arial"/>
              </a:rPr>
              <a:t>CTZ Mýtna, inštalácia VÚKVET, ODT, OZE</a:t>
            </a:r>
            <a:endParaRPr lang="en-US" sz="4800" b="1" spc="-159" dirty="0">
              <a:solidFill>
                <a:srgbClr val="009BA0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3075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2991</TotalTime>
  <Words>744</Words>
  <Application>Microsoft Office PowerPoint</Application>
  <PresentationFormat>Vlastná</PresentationFormat>
  <Paragraphs>117</Paragraphs>
  <Slides>17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17</vt:i4>
      </vt:variant>
    </vt:vector>
  </HeadingPairs>
  <TitlesOfParts>
    <vt:vector size="21" baseType="lpstr">
      <vt:lpstr>Arial</vt:lpstr>
      <vt:lpstr>Arial Bold</vt:lpstr>
      <vt:lpstr>Calibri</vt:lpstr>
      <vt:lpstr>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Racen Presentacia Vzor</dc:title>
  <dc:creator>HP_Havrlent</dc:creator>
  <cp:lastModifiedBy>Miroslav Havrlent</cp:lastModifiedBy>
  <cp:revision>33</cp:revision>
  <dcterms:created xsi:type="dcterms:W3CDTF">2006-08-16T00:00:00Z</dcterms:created>
  <dcterms:modified xsi:type="dcterms:W3CDTF">2026-06-29T08:36:01Z</dcterms:modified>
  <dc:identifier>DAGpln182ic</dc:identifier>
</cp:coreProperties>
</file>